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813" r:id="rId2"/>
  </p:sldMasterIdLst>
  <p:notesMasterIdLst>
    <p:notesMasterId r:id="rId35"/>
  </p:notesMasterIdLst>
  <p:handoutMasterIdLst>
    <p:handoutMasterId r:id="rId36"/>
  </p:handoutMasterIdLst>
  <p:sldIdLst>
    <p:sldId id="326" r:id="rId3"/>
    <p:sldId id="328" r:id="rId4"/>
    <p:sldId id="365" r:id="rId5"/>
    <p:sldId id="366" r:id="rId6"/>
    <p:sldId id="333" r:id="rId7"/>
    <p:sldId id="354" r:id="rId8"/>
    <p:sldId id="355" r:id="rId9"/>
    <p:sldId id="363" r:id="rId10"/>
    <p:sldId id="362" r:id="rId11"/>
    <p:sldId id="334" r:id="rId12"/>
    <p:sldId id="337" r:id="rId13"/>
    <p:sldId id="338" r:id="rId14"/>
    <p:sldId id="339" r:id="rId15"/>
    <p:sldId id="341" r:id="rId16"/>
    <p:sldId id="367" r:id="rId17"/>
    <p:sldId id="376" r:id="rId18"/>
    <p:sldId id="369" r:id="rId19"/>
    <p:sldId id="370" r:id="rId20"/>
    <p:sldId id="371" r:id="rId21"/>
    <p:sldId id="372" r:id="rId22"/>
    <p:sldId id="374" r:id="rId23"/>
    <p:sldId id="375" r:id="rId24"/>
    <p:sldId id="377" r:id="rId25"/>
    <p:sldId id="347" r:id="rId26"/>
    <p:sldId id="348" r:id="rId27"/>
    <p:sldId id="378" r:id="rId28"/>
    <p:sldId id="379" r:id="rId29"/>
    <p:sldId id="380" r:id="rId30"/>
    <p:sldId id="381" r:id="rId31"/>
    <p:sldId id="349" r:id="rId32"/>
    <p:sldId id="350" r:id="rId33"/>
    <p:sldId id="382" r:id="rId34"/>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PRESENTATION PARCOURSUP" id="{0B896E98-F45E-4768-8620-EDDF394BE181}">
          <p14:sldIdLst>
            <p14:sldId id="326"/>
            <p14:sldId id="328"/>
            <p14:sldId id="365"/>
            <p14:sldId id="366"/>
            <p14:sldId id="333"/>
            <p14:sldId id="354"/>
            <p14:sldId id="355"/>
            <p14:sldId id="363"/>
            <p14:sldId id="362"/>
            <p14:sldId id="334"/>
            <p14:sldId id="337"/>
            <p14:sldId id="338"/>
            <p14:sldId id="339"/>
            <p14:sldId id="341"/>
            <p14:sldId id="367"/>
            <p14:sldId id="376"/>
            <p14:sldId id="369"/>
            <p14:sldId id="370"/>
            <p14:sldId id="371"/>
            <p14:sldId id="372"/>
            <p14:sldId id="374"/>
            <p14:sldId id="375"/>
            <p14:sldId id="377"/>
            <p14:sldId id="347"/>
            <p14:sldId id="348"/>
            <p14:sldId id="378"/>
            <p14:sldId id="379"/>
            <p14:sldId id="380"/>
            <p14:sldId id="381"/>
            <p14:sldId id="349"/>
            <p14:sldId id="350"/>
            <p14:sldId id="382"/>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C5076"/>
    <a:srgbClr val="EC130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6" autoAdjust="0"/>
    <p:restoredTop sz="94343" autoAdjust="0"/>
  </p:normalViewPr>
  <p:slideViewPr>
    <p:cSldViewPr showGuides="1">
      <p:cViewPr varScale="1">
        <p:scale>
          <a:sx n="146" d="100"/>
          <a:sy n="146" d="100"/>
        </p:scale>
        <p:origin x="-624" y="-96"/>
      </p:cViewPr>
      <p:guideLst>
        <p:guide orient="horz" pos="1620"/>
        <p:guide orient="horz" pos="191"/>
        <p:guide orient="horz" pos="854"/>
        <p:guide orient="horz" pos="821"/>
        <p:guide orient="horz" pos="3049"/>
        <p:guide orient="horz" pos="3151"/>
        <p:guide pos="2880"/>
        <p:guide pos="476"/>
        <p:guide pos="5193"/>
        <p:guide pos="5465"/>
      </p:guideLst>
    </p:cSldViewPr>
  </p:slideViewPr>
  <p:outlineViewPr>
    <p:cViewPr>
      <p:scale>
        <a:sx n="33" d="100"/>
        <a:sy n="33" d="100"/>
      </p:scale>
      <p:origin x="0" y="-2493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27" d="100"/>
          <a:sy n="127" d="100"/>
        </p:scale>
        <p:origin x="5440" y="20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pPr/>
              <a:t>11/01/2021</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pPr/>
              <a:t>‹N°›</a:t>
            </a:fld>
            <a:endParaRPr lang="fr-FR"/>
          </a:p>
        </p:txBody>
      </p:sp>
    </p:spTree>
    <p:extLst>
      <p:ext uri="{BB962C8B-B14F-4D97-AF65-F5344CB8AC3E}">
        <p14:creationId xmlns:p14="http://schemas.microsoft.com/office/powerpoint/2010/main" xmlns=""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11/01/2021</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xmlns="" val="3915138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dirty="0"/>
          </a:p>
        </p:txBody>
      </p:sp>
    </p:spTree>
    <p:extLst>
      <p:ext uri="{BB962C8B-B14F-4D97-AF65-F5344CB8AC3E}">
        <p14:creationId xmlns:p14="http://schemas.microsoft.com/office/powerpoint/2010/main" xmlns="" val="3026900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xmlns="" val="1625840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30</a:t>
            </a:fld>
            <a:endParaRPr lang="fr-FR" dirty="0"/>
          </a:p>
        </p:txBody>
      </p:sp>
    </p:spTree>
    <p:extLst>
      <p:ext uri="{BB962C8B-B14F-4D97-AF65-F5344CB8AC3E}">
        <p14:creationId xmlns:p14="http://schemas.microsoft.com/office/powerpoint/2010/main" xmlns="" val="159750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pPr/>
              <a:t>11/01/2021</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a:extLst>
              <a:ext uri="{FF2B5EF4-FFF2-40B4-BE49-F238E27FC236}">
                <a16:creationId xmlns:a16="http://schemas.microsoft.com/office/drawing/2014/main" xmlns="" id="{9571B293-EB6B-9149-9E08-668EB7F040F0}"/>
              </a:ext>
            </a:extLst>
          </p:cNvPr>
          <p:cNvPicPr>
            <a:picLocks noChangeAspect="1"/>
          </p:cNvPicPr>
          <p:nvPr userDrawn="1"/>
        </p:nvPicPr>
        <p:blipFill>
          <a:blip r:embed="rId2"/>
          <a:stretch>
            <a:fillRect/>
          </a:stretch>
        </p:blipFill>
        <p:spPr>
          <a:xfrm>
            <a:off x="-16829" y="0"/>
            <a:ext cx="9160828" cy="5152965"/>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xmlns="" id="{0B3ED864-6123-8B40-8783-2DF8831D71C8}"/>
              </a:ext>
            </a:extLst>
          </p:cNvPr>
          <p:cNvPicPr>
            <a:picLocks noChangeAspect="1"/>
          </p:cNvPicPr>
          <p:nvPr userDrawn="1"/>
        </p:nvPicPr>
        <p:blipFill>
          <a:blip r:embed="rId2"/>
          <a:stretch>
            <a:fillRect/>
          </a:stretch>
        </p:blipFill>
        <p:spPr>
          <a:xfrm>
            <a:off x="-16828" y="5358"/>
            <a:ext cx="9160828" cy="5152965"/>
          </a:xfrm>
          <a:prstGeom prst="rect">
            <a:avLst/>
          </a:prstGeom>
        </p:spPr>
      </p:pic>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pPr algn="r"/>
              <a:t>11/01/2021</a:t>
            </a:fld>
            <a:endParaRPr lang="fr-FR" cap="all" dirty="0"/>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none" baseline="0">
                <a:solidFill>
                  <a:srgbClr val="0C5076"/>
                </a:solidFill>
              </a:defRPr>
            </a:lvl1pPr>
            <a:lvl2pPr marL="0" indent="0">
              <a:spcBef>
                <a:spcPts val="500"/>
              </a:spcBef>
              <a:spcAft>
                <a:spcPts val="0"/>
              </a:spcAft>
              <a:buNone/>
              <a:defRPr sz="1850"/>
            </a:lvl2pPr>
          </a:lstStyle>
          <a:p>
            <a:pPr lvl="0"/>
            <a:r>
              <a:rPr lang="fr-FR" dirty="0"/>
              <a:t>Titre</a:t>
            </a:r>
          </a:p>
          <a:p>
            <a:pPr lvl="1"/>
            <a:r>
              <a:rPr lang="fr-FR" dirty="0"/>
              <a:t>Sous-titre</a:t>
            </a:r>
          </a:p>
        </p:txBody>
      </p:sp>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pPr algn="r"/>
              <a:t>11/01/2021</a:t>
            </a:fld>
            <a:endParaRPr lang="fr-FR" cap="all" dirty="0"/>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pPr algn="r"/>
              <a:t>11/01/2021</a:t>
            </a:fld>
            <a:endParaRPr lang="fr-FR" cap="all" dirty="0"/>
          </a:p>
        </p:txBody>
      </p:sp>
      <p:sp>
        <p:nvSpPr>
          <p:cNvPr id="9" name="Espace réservé du numéro de diapositive 7">
            <a:extLst>
              <a:ext uri="{FF2B5EF4-FFF2-40B4-BE49-F238E27FC236}">
                <a16:creationId xmlns:a16="http://schemas.microsoft.com/office/drawing/2014/main" xmlns=""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pPr algn="r"/>
              <a:t>11/01/2021</a:t>
            </a:fld>
            <a:endParaRPr lang="fr-FR" cap="all" dirty="0"/>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59999" y="900000"/>
            <a:ext cx="8424000" cy="720000"/>
          </a:xfrm>
        </p:spPr>
        <p:txBody>
          <a:body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359998" y="1836000"/>
            <a:ext cx="8424000" cy="2574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pPr algn="r"/>
              <a:t>11/01/2021</a:t>
            </a:fld>
            <a:endParaRPr lang="fr-FR" cap="all" dirty="0"/>
          </a:p>
        </p:txBody>
      </p:sp>
      <p:sp>
        <p:nvSpPr>
          <p:cNvPr id="10" name="Espace réservé du numéro de diapositive 7">
            <a:extLst>
              <a:ext uri="{FF2B5EF4-FFF2-40B4-BE49-F238E27FC236}">
                <a16:creationId xmlns:a16="http://schemas.microsoft.com/office/drawing/2014/main" xmlns=""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6" name="Espace réservé du texte 6"/>
          <p:cNvSpPr>
            <a:spLocks noGrp="1"/>
          </p:cNvSpPr>
          <p:nvPr>
            <p:ph type="body" sz="quarter" idx="13" hasCustomPrompt="1"/>
          </p:nvPr>
        </p:nvSpPr>
        <p:spPr>
          <a:xfrm>
            <a:off x="426718" y="1103312"/>
            <a:ext cx="8159932" cy="3449241"/>
          </a:xfrm>
        </p:spPr>
        <p:txBody>
          <a:bodyPr/>
          <a:lstStyle>
            <a:lvl1pPr marL="133350" marR="0" indent="-133350" algn="l" defTabSz="342900" rtl="0" eaLnBrk="1" fontAlgn="auto" latinLnBrk="0" hangingPunct="1">
              <a:lnSpc>
                <a:spcPct val="100000"/>
              </a:lnSpc>
              <a:spcBef>
                <a:spcPct val="20000"/>
              </a:spcBef>
              <a:spcAft>
                <a:spcPts val="0"/>
              </a:spcAft>
              <a:buClr>
                <a:srgbClr val="FF0000"/>
              </a:buClr>
              <a:buSzPct val="100000"/>
              <a:buFont typeface="Lucida Grande"/>
              <a:buChar char="&gt;"/>
              <a:tabLst/>
              <a:defRPr/>
            </a:lvl1pPr>
            <a:lvl2pPr marL="470297" marR="0" indent="-127397" algn="l" defTabSz="342900" rtl="0" eaLnBrk="1" fontAlgn="auto" latinLnBrk="0" hangingPunct="1">
              <a:lnSpc>
                <a:spcPct val="100000"/>
              </a:lnSpc>
              <a:spcBef>
                <a:spcPct val="20000"/>
              </a:spcBef>
              <a:spcAft>
                <a:spcPts val="0"/>
              </a:spcAft>
              <a:buClr>
                <a:srgbClr val="FF0000"/>
              </a:buClr>
              <a:buSzTx/>
              <a:buFont typeface="Arial-ItalicMT" charset="0"/>
              <a:buChar char="&gt;"/>
              <a:tabLst/>
              <a:defRPr/>
            </a:lvl2pPr>
            <a:lvl3pPr marL="470297" marR="0" indent="0" algn="l" defTabSz="342900" rtl="0" eaLnBrk="1" fontAlgn="auto" latinLnBrk="0" hangingPunct="1">
              <a:lnSpc>
                <a:spcPct val="100000"/>
              </a:lnSpc>
              <a:spcBef>
                <a:spcPct val="20000"/>
              </a:spcBef>
              <a:spcAft>
                <a:spcPts val="0"/>
              </a:spcAft>
              <a:buClrTx/>
              <a:buSzTx/>
              <a:buFont typeface="Arial"/>
              <a:buNone/>
              <a:tabLst/>
              <a:defRPr/>
            </a:lvl3pPr>
            <a:lvl4pPr marL="470297" marR="0" indent="133350" algn="l" defTabSz="342900" rtl="0" eaLnBrk="1" fontAlgn="auto" latinLnBrk="0" hangingPunct="1">
              <a:lnSpc>
                <a:spcPct val="100000"/>
              </a:lnSpc>
              <a:spcBef>
                <a:spcPct val="20000"/>
              </a:spcBef>
              <a:spcAft>
                <a:spcPts val="0"/>
              </a:spcAft>
              <a:buClr>
                <a:srgbClr val="FF0000"/>
              </a:buClr>
              <a:buSzTx/>
              <a:buFont typeface="Arial"/>
              <a:buChar char="–"/>
              <a:tabLst/>
              <a:defRPr/>
            </a:lvl4pPr>
            <a:lvl5pPr marL="604838" marR="0" indent="0" algn="l" defTabSz="342900" rtl="0" eaLnBrk="1" fontAlgn="auto" latinLnBrk="0" hangingPunct="1">
              <a:lnSpc>
                <a:spcPct val="100000"/>
              </a:lnSpc>
              <a:spcBef>
                <a:spcPct val="20000"/>
              </a:spcBef>
              <a:spcAft>
                <a:spcPts val="0"/>
              </a:spcAft>
              <a:buClrTx/>
              <a:buSzTx/>
              <a:buFont typeface="Arial"/>
              <a:buNone/>
              <a:tabLst/>
              <a:defRPr/>
            </a:lvl5p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0" name="Espace réservé du numéro de diapositive 5"/>
          <p:cNvSpPr>
            <a:spLocks noGrp="1"/>
          </p:cNvSpPr>
          <p:nvPr>
            <p:ph type="sldNum" sz="quarter" idx="4"/>
          </p:nvPr>
        </p:nvSpPr>
        <p:spPr>
          <a:xfrm>
            <a:off x="8340049" y="4714130"/>
            <a:ext cx="373534" cy="195943"/>
          </a:xfrm>
          <a:prstGeom prst="rect">
            <a:avLst/>
          </a:prstGeom>
        </p:spPr>
        <p:txBody>
          <a:bodyPr vert="horz" lIns="91440" tIns="45720" rIns="91440" bIns="45720" rtlCol="0" anchor="ctr"/>
          <a:lstStyle>
            <a:lvl1pPr algn="ctr">
              <a:defRPr sz="750" b="1">
                <a:solidFill>
                  <a:schemeClr val="bg1"/>
                </a:solidFill>
              </a:defRPr>
            </a:lvl1pPr>
          </a:lstStyle>
          <a:p>
            <a:fld id="{C6B7B3CB-E3BA-F74C-AB76-86EFC5843CD6}" type="slidenum">
              <a:rPr lang="fr-FR" smtClean="0"/>
              <a:pPr/>
              <a:t>‹N°›</a:t>
            </a:fld>
            <a:endParaRPr lang="fr-FR" dirty="0"/>
          </a:p>
        </p:txBody>
      </p:sp>
    </p:spTree>
    <p:extLst>
      <p:ext uri="{BB962C8B-B14F-4D97-AF65-F5344CB8AC3E}">
        <p14:creationId xmlns:p14="http://schemas.microsoft.com/office/powerpoint/2010/main" xmlns="" val="362506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59999" y="900000"/>
            <a:ext cx="8424000" cy="720000"/>
          </a:xfrm>
        </p:spPr>
        <p:txBody>
          <a:body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359998" y="1836000"/>
            <a:ext cx="8424000" cy="2574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pPr algn="r"/>
              <a:t>11/01/2021</a:t>
            </a:fld>
            <a:endParaRPr lang="fr-FR" cap="all" dirty="0"/>
          </a:p>
        </p:txBody>
      </p:sp>
      <p:sp>
        <p:nvSpPr>
          <p:cNvPr id="10" name="Espace réservé du numéro de diapositive 7">
            <a:extLst>
              <a:ext uri="{FF2B5EF4-FFF2-40B4-BE49-F238E27FC236}">
                <a16:creationId xmlns:a16="http://schemas.microsoft.com/office/drawing/2014/main" xmlns=""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32810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xmlns="" id="{66D15CC7-BC12-A746-B153-F1F8A3C7E677}"/>
              </a:ext>
            </a:extLst>
          </p:cNvPr>
          <p:cNvPicPr>
            <a:picLocks noChangeAspect="1"/>
          </p:cNvPicPr>
          <p:nvPr userDrawn="1"/>
        </p:nvPicPr>
        <p:blipFill>
          <a:blip r:embed="rId8"/>
          <a:stretch>
            <a:fillRect/>
          </a:stretch>
        </p:blipFill>
        <p:spPr>
          <a:xfrm>
            <a:off x="-23357" y="0"/>
            <a:ext cx="9160828" cy="5152965"/>
          </a:xfrm>
          <a:prstGeom prst="rect">
            <a:avLst/>
          </a:prstGeom>
        </p:spPr>
      </p:pic>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B1AB8E14-653C-46DD-A140-9578717F7257}" type="datetime1">
              <a:rPr lang="fr-FR" cap="all" smtClean="0"/>
              <a:pPr algn="r"/>
              <a:t>11/01/2021</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3" descr="Psup_PPT_03.jpg"/>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0" y="0"/>
            <a:ext cx="9137904" cy="5138928"/>
          </a:xfrm>
          <a:prstGeom prst="rect">
            <a:avLst/>
          </a:prstGeom>
        </p:spPr>
      </p:pic>
      <p:sp>
        <p:nvSpPr>
          <p:cNvPr id="2" name="Espace réservé du titre 1"/>
          <p:cNvSpPr>
            <a:spLocks noGrp="1"/>
          </p:cNvSpPr>
          <p:nvPr>
            <p:ph type="title"/>
          </p:nvPr>
        </p:nvSpPr>
        <p:spPr>
          <a:xfrm>
            <a:off x="426718" y="58786"/>
            <a:ext cx="8159932" cy="965203"/>
          </a:xfrm>
          <a:prstGeom prst="rect">
            <a:avLst/>
          </a:prstGeom>
        </p:spPr>
        <p:txBody>
          <a:bodyPr vert="horz" lIns="91440" tIns="45720" rIns="91440" bIns="45720" rtlCol="0" anchor="ctr">
            <a:normAutofit/>
          </a:bodyPr>
          <a:lstStyle/>
          <a:p>
            <a:r>
              <a:rPr lang="fr-FR" dirty="0" smtClean="0"/>
              <a:t>Cliquez et modifiez le titre</a:t>
            </a:r>
            <a:endParaRPr lang="fr-FR" dirty="0"/>
          </a:p>
        </p:txBody>
      </p:sp>
      <p:sp>
        <p:nvSpPr>
          <p:cNvPr id="3" name="Espace réservé du texte 2"/>
          <p:cNvSpPr>
            <a:spLocks noGrp="1"/>
          </p:cNvSpPr>
          <p:nvPr>
            <p:ph type="body" idx="1"/>
          </p:nvPr>
        </p:nvSpPr>
        <p:spPr>
          <a:xfrm>
            <a:off x="426712" y="1107017"/>
            <a:ext cx="8168646" cy="3394472"/>
          </a:xfrm>
          <a:prstGeom prst="rect">
            <a:avLst/>
          </a:prstGeom>
        </p:spPr>
        <p:txBody>
          <a:bodyPr vert="horz" lIns="91440" tIns="45720" rIns="91440" bIns="45720" rtlCol="0">
            <a:normAutofit/>
          </a:body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cxnSp>
        <p:nvCxnSpPr>
          <p:cNvPr id="24" name="Connecteur droit 23"/>
          <p:cNvCxnSpPr/>
          <p:nvPr userDrawn="1"/>
        </p:nvCxnSpPr>
        <p:spPr>
          <a:xfrm>
            <a:off x="531222" y="849091"/>
            <a:ext cx="8055429" cy="0"/>
          </a:xfrm>
          <a:prstGeom prst="line">
            <a:avLst/>
          </a:prstGeom>
          <a:ln w="19050" cmpd="sng">
            <a:solidFill>
              <a:srgbClr val="FF0000"/>
            </a:solidFill>
          </a:ln>
          <a:effectLst>
            <a:outerShdw dist="20000" rotWithShape="0">
              <a:srgbClr val="26338B">
                <a:alpha val="0"/>
              </a:srgbClr>
            </a:outerShdw>
          </a:effectLst>
        </p:spPr>
        <p:style>
          <a:lnRef idx="2">
            <a:schemeClr val="accent1"/>
          </a:lnRef>
          <a:fillRef idx="0">
            <a:schemeClr val="accent1"/>
          </a:fillRef>
          <a:effectRef idx="1">
            <a:schemeClr val="accent1"/>
          </a:effectRef>
          <a:fontRef idx="minor">
            <a:schemeClr val="tx1"/>
          </a:fontRef>
        </p:style>
      </p:cxnSp>
      <p:cxnSp>
        <p:nvCxnSpPr>
          <p:cNvPr id="25" name="Connecteur droit 24"/>
          <p:cNvCxnSpPr/>
          <p:nvPr userDrawn="1"/>
        </p:nvCxnSpPr>
        <p:spPr>
          <a:xfrm>
            <a:off x="539930" y="182879"/>
            <a:ext cx="8055429" cy="0"/>
          </a:xfrm>
          <a:prstGeom prst="line">
            <a:avLst/>
          </a:prstGeom>
          <a:ln w="19050" cmpd="sng">
            <a:solidFill>
              <a:srgbClr val="FF0000"/>
            </a:solidFill>
          </a:ln>
          <a:effectLst>
            <a:outerShdw dist="20000" rotWithShape="0">
              <a:srgbClr val="26338B">
                <a:alpha val="0"/>
              </a:srgbClr>
            </a:outerShdw>
          </a:effectLst>
        </p:spPr>
        <p:style>
          <a:lnRef idx="2">
            <a:schemeClr val="accent1"/>
          </a:lnRef>
          <a:fillRef idx="0">
            <a:schemeClr val="accent1"/>
          </a:fillRef>
          <a:effectRef idx="1">
            <a:schemeClr val="accent1"/>
          </a:effectRef>
          <a:fontRef idx="minor">
            <a:schemeClr val="tx1"/>
          </a:fontRef>
        </p:style>
      </p:cxnSp>
      <p:sp>
        <p:nvSpPr>
          <p:cNvPr id="14" name="Espace réservé du pied de page 4"/>
          <p:cNvSpPr txBox="1">
            <a:spLocks/>
          </p:cNvSpPr>
          <p:nvPr userDrawn="1"/>
        </p:nvSpPr>
        <p:spPr>
          <a:xfrm>
            <a:off x="7343718" y="4669182"/>
            <a:ext cx="909055" cy="273844"/>
          </a:xfrm>
          <a:prstGeom prst="rect">
            <a:avLst/>
          </a:prstGeom>
        </p:spPr>
        <p:txBody>
          <a:bodyPr vert="horz" lIns="68580" tIns="34290" rIns="68580" bIns="3429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sz="750" dirty="0" smtClean="0">
              <a:solidFill>
                <a:srgbClr val="1B8ED9"/>
              </a:solidFill>
            </a:endParaRPr>
          </a:p>
          <a:p>
            <a:pPr>
              <a:lnSpc>
                <a:spcPts val="990"/>
              </a:lnSpc>
            </a:pPr>
            <a:r>
              <a:rPr lang="fr-FR" sz="750" dirty="0" smtClean="0">
                <a:solidFill>
                  <a:srgbClr val="E3C937"/>
                </a:solidFill>
              </a:rPr>
              <a:t>16/12/2018</a:t>
            </a:r>
          </a:p>
          <a:p>
            <a:endParaRPr lang="fr-FR" sz="750" dirty="0"/>
          </a:p>
        </p:txBody>
      </p:sp>
      <p:cxnSp>
        <p:nvCxnSpPr>
          <p:cNvPr id="15" name="Connecteur droit 14"/>
          <p:cNvCxnSpPr/>
          <p:nvPr userDrawn="1"/>
        </p:nvCxnSpPr>
        <p:spPr>
          <a:xfrm>
            <a:off x="5971127" y="4806547"/>
            <a:ext cx="1372591" cy="0"/>
          </a:xfrm>
          <a:prstGeom prst="line">
            <a:avLst/>
          </a:prstGeom>
          <a:ln w="28575" cmpd="sng">
            <a:solidFill>
              <a:srgbClr val="E3C937"/>
            </a:solidFill>
          </a:ln>
          <a:effectLst/>
        </p:spPr>
        <p:style>
          <a:lnRef idx="2">
            <a:schemeClr val="accent1"/>
          </a:lnRef>
          <a:fillRef idx="0">
            <a:schemeClr val="accent1"/>
          </a:fillRef>
          <a:effectRef idx="1">
            <a:schemeClr val="accent1"/>
          </a:effectRef>
          <a:fontRef idx="minor">
            <a:schemeClr val="tx1"/>
          </a:fontRef>
        </p:style>
      </p:cxnSp>
      <p:sp>
        <p:nvSpPr>
          <p:cNvPr id="27" name="Ellipse 26"/>
          <p:cNvSpPr/>
          <p:nvPr userDrawn="1"/>
        </p:nvSpPr>
        <p:spPr>
          <a:xfrm>
            <a:off x="8405822" y="4719224"/>
            <a:ext cx="261257" cy="195943"/>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350"/>
          </a:p>
        </p:txBody>
      </p:sp>
      <p:sp>
        <p:nvSpPr>
          <p:cNvPr id="29" name="Espace réservé du numéro de diapositive 5"/>
          <p:cNvSpPr>
            <a:spLocks noGrp="1"/>
          </p:cNvSpPr>
          <p:nvPr>
            <p:ph type="sldNum" sz="quarter" idx="4"/>
          </p:nvPr>
        </p:nvSpPr>
        <p:spPr>
          <a:xfrm>
            <a:off x="8340049" y="4714130"/>
            <a:ext cx="373534" cy="195943"/>
          </a:xfrm>
          <a:prstGeom prst="rect">
            <a:avLst/>
          </a:prstGeom>
        </p:spPr>
        <p:txBody>
          <a:bodyPr vert="horz" lIns="91440" tIns="45720" rIns="91440" bIns="45720" rtlCol="0" anchor="ctr"/>
          <a:lstStyle>
            <a:lvl1pPr algn="ctr">
              <a:defRPr sz="750" b="1">
                <a:solidFill>
                  <a:schemeClr val="bg1"/>
                </a:solidFill>
              </a:defRPr>
            </a:lvl1pPr>
          </a:lstStyle>
          <a:p>
            <a:fld id="{C6B7B3CB-E3BA-F74C-AB76-86EFC5843CD6}" type="slidenum">
              <a:rPr lang="fr-FR" smtClean="0"/>
              <a:pPr/>
              <a:t>‹N°›</a:t>
            </a:fld>
            <a:endParaRPr lang="fr-FR" dirty="0"/>
          </a:p>
        </p:txBody>
      </p:sp>
    </p:spTree>
    <p:extLst>
      <p:ext uri="{BB962C8B-B14F-4D97-AF65-F5344CB8AC3E}">
        <p14:creationId xmlns:p14="http://schemas.microsoft.com/office/powerpoint/2010/main" xmlns="" val="2816085773"/>
      </p:ext>
    </p:extLst>
  </p:cSld>
  <p:clrMap bg1="lt1" tx1="dk1" bg2="lt2" tx2="dk2" accent1="accent1" accent2="accent2" accent3="accent3" accent4="accent4" accent5="accent5" accent6="accent6" hlink="hlink" folHlink="folHlink"/>
  <p:sldLayoutIdLst>
    <p:sldLayoutId id="2147483814" r:id="rId1"/>
    <p:sldLayoutId id="2147483816" r:id="rId2"/>
  </p:sldLayoutIdLst>
  <p:timing>
    <p:tnLst>
      <p:par>
        <p:cTn id="1" dur="indefinite" restart="never" nodeType="tmRoot"/>
      </p:par>
    </p:tnLst>
  </p:timing>
  <p:hf hdr="0"/>
  <p:txStyles>
    <p:titleStyle>
      <a:lvl1pPr algn="l" defTabSz="342900" rtl="0" eaLnBrk="1" latinLnBrk="0" hangingPunct="1">
        <a:lnSpc>
          <a:spcPts val="2100"/>
        </a:lnSpc>
        <a:spcBef>
          <a:spcPct val="0"/>
        </a:spcBef>
        <a:buNone/>
        <a:defRPr sz="2250" kern="1200" cap="all">
          <a:solidFill>
            <a:srgbClr val="3D566E"/>
          </a:solidFill>
          <a:latin typeface="+mj-lt"/>
          <a:ea typeface="+mj-ea"/>
          <a:cs typeface="+mj-cs"/>
        </a:defRPr>
      </a:lvl1pPr>
    </p:titleStyle>
    <p:bodyStyle>
      <a:lvl1pPr marL="133350" indent="-133350" algn="l" defTabSz="342900" rtl="0" eaLnBrk="1" latinLnBrk="0" hangingPunct="1">
        <a:spcBef>
          <a:spcPct val="20000"/>
        </a:spcBef>
        <a:buClr>
          <a:srgbClr val="FF0000"/>
        </a:buClr>
        <a:buSzPct val="100000"/>
        <a:buFont typeface="Lucida Grande"/>
        <a:buChar char="&gt;"/>
        <a:defRPr sz="1500" kern="1200">
          <a:solidFill>
            <a:srgbClr val="3D566E"/>
          </a:solidFill>
          <a:latin typeface="+mn-lt"/>
          <a:ea typeface="+mn-ea"/>
          <a:cs typeface="+mn-cs"/>
        </a:defRPr>
      </a:lvl1pPr>
      <a:lvl2pPr marL="470297" indent="-127397" algn="l" defTabSz="342900" rtl="0" eaLnBrk="1" latinLnBrk="0" hangingPunct="1">
        <a:spcBef>
          <a:spcPct val="20000"/>
        </a:spcBef>
        <a:buClr>
          <a:srgbClr val="FF0000"/>
        </a:buClr>
        <a:buFont typeface="Arial-ItalicMT" charset="0"/>
        <a:buChar char="&gt;"/>
        <a:defRPr sz="1125" kern="1200">
          <a:solidFill>
            <a:srgbClr val="3D566E"/>
          </a:solidFill>
          <a:latin typeface="+mn-lt"/>
          <a:ea typeface="+mn-ea"/>
          <a:cs typeface="+mn-cs"/>
        </a:defRPr>
      </a:lvl2pPr>
      <a:lvl3pPr marL="470297" indent="0" algn="l" defTabSz="342900" rtl="0" eaLnBrk="1" latinLnBrk="0" hangingPunct="1">
        <a:spcBef>
          <a:spcPct val="20000"/>
        </a:spcBef>
        <a:buFont typeface="Arial"/>
        <a:buNone/>
        <a:defRPr sz="1125" kern="1200">
          <a:solidFill>
            <a:srgbClr val="3D566E"/>
          </a:solidFill>
          <a:latin typeface="+mn-lt"/>
          <a:ea typeface="+mn-ea"/>
          <a:cs typeface="+mn-cs"/>
        </a:defRPr>
      </a:lvl3pPr>
      <a:lvl4pPr marL="470297" indent="133350" algn="l" defTabSz="342900" rtl="0" eaLnBrk="1" latinLnBrk="0" hangingPunct="1">
        <a:spcBef>
          <a:spcPct val="20000"/>
        </a:spcBef>
        <a:buClr>
          <a:srgbClr val="FF0000"/>
        </a:buClr>
        <a:buFont typeface="Arial"/>
        <a:buChar char="–"/>
        <a:defRPr sz="825" kern="1200">
          <a:solidFill>
            <a:srgbClr val="3D566E"/>
          </a:solidFill>
          <a:latin typeface="+mn-lt"/>
          <a:ea typeface="+mn-ea"/>
          <a:cs typeface="+mn-cs"/>
        </a:defRPr>
      </a:lvl4pPr>
      <a:lvl5pPr marL="604838" indent="0" algn="l" defTabSz="342900" rtl="0" eaLnBrk="1" latinLnBrk="0" hangingPunct="1">
        <a:spcBef>
          <a:spcPct val="20000"/>
        </a:spcBef>
        <a:buFont typeface="Arial"/>
        <a:buNone/>
        <a:defRPr sz="825" kern="1200">
          <a:solidFill>
            <a:srgbClr val="3D566E"/>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E12CB797-4000-4B51-A6CA-D02C704D76FC}" type="datetime1">
              <a:rPr lang="fr-FR" smtClean="0"/>
              <a:pPr/>
              <a:t>11/01/2021</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xmlns=""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400" dirty="0" smtClean="0"/>
              <a:t>S’INSCRIRE SUR PARCOURSUP </a:t>
            </a:r>
            <a:endParaRPr lang="fr-FR" sz="2400" dirty="0"/>
          </a:p>
        </p:txBody>
      </p:sp>
      <p:sp>
        <p:nvSpPr>
          <p:cNvPr id="3" name="Espace réservé du contenu 2"/>
          <p:cNvSpPr>
            <a:spLocks noGrp="1"/>
          </p:cNvSpPr>
          <p:nvPr>
            <p:ph sz="quarter" idx="14"/>
          </p:nvPr>
        </p:nvSpPr>
        <p:spPr>
          <a:xfrm>
            <a:off x="325033" y="1419622"/>
            <a:ext cx="8424000" cy="3327300"/>
          </a:xfrm>
        </p:spPr>
        <p:txBody>
          <a:bodyPr/>
          <a:lstStyle/>
          <a:p>
            <a:pPr marL="177800" lvl="0" indent="-177800" defTabSz="457200">
              <a:spcBef>
                <a:spcPts val="600"/>
              </a:spcBef>
              <a:spcAft>
                <a:spcPts val="600"/>
              </a:spcAft>
              <a:buClr>
                <a:srgbClr val="FF0000"/>
              </a:buClr>
              <a:buSzPct val="100000"/>
              <a:buFont typeface="Lucida Grande"/>
              <a:buChar char="&gt;"/>
            </a:pPr>
            <a:r>
              <a:rPr lang="fr-FR" sz="1800" b="1" dirty="0">
                <a:solidFill>
                  <a:srgbClr val="F28E65"/>
                </a:solidFill>
              </a:rPr>
              <a:t>Une adresse </a:t>
            </a:r>
            <a:r>
              <a:rPr lang="fr-FR" sz="1800" b="1" dirty="0" smtClean="0">
                <a:solidFill>
                  <a:srgbClr val="F28E65"/>
                </a:solidFill>
              </a:rPr>
              <a:t>mail valide </a:t>
            </a:r>
            <a:r>
              <a:rPr lang="fr-FR" sz="1800" dirty="0">
                <a:solidFill>
                  <a:srgbClr val="3D566E"/>
                </a:solidFill>
              </a:rPr>
              <a:t>: </a:t>
            </a:r>
            <a:r>
              <a:rPr lang="fr-FR" sz="1800" dirty="0" smtClean="0">
                <a:solidFill>
                  <a:srgbClr val="3D566E"/>
                </a:solidFill>
              </a:rPr>
              <a:t>échanger </a:t>
            </a:r>
            <a:r>
              <a:rPr lang="fr-FR" sz="1800" dirty="0">
                <a:solidFill>
                  <a:srgbClr val="3D566E"/>
                </a:solidFill>
              </a:rPr>
              <a:t>et recevoir les informations sur votre dossier </a:t>
            </a:r>
          </a:p>
          <a:p>
            <a:pPr marL="177800" lvl="0" indent="-177800" defTabSz="457200">
              <a:spcBef>
                <a:spcPts val="600"/>
              </a:spcBef>
              <a:spcAft>
                <a:spcPts val="600"/>
              </a:spcAft>
              <a:buClr>
                <a:srgbClr val="FF0000"/>
              </a:buClr>
              <a:buSzPct val="100000"/>
              <a:buFont typeface="Lucida Grande"/>
              <a:buChar char="&gt;"/>
            </a:pPr>
            <a:r>
              <a:rPr lang="fr-FR" sz="1800" b="1" dirty="0" smtClean="0">
                <a:solidFill>
                  <a:srgbClr val="F28E65"/>
                </a:solidFill>
              </a:rPr>
              <a:t>L’INE</a:t>
            </a:r>
            <a:r>
              <a:rPr lang="fr-FR" sz="1800" b="1" dirty="0">
                <a:solidFill>
                  <a:srgbClr val="3D566E"/>
                </a:solidFill>
              </a:rPr>
              <a:t> </a:t>
            </a:r>
            <a:r>
              <a:rPr lang="fr-FR" sz="1800" b="1" dirty="0" smtClean="0">
                <a:solidFill>
                  <a:srgbClr val="3D566E"/>
                </a:solidFill>
              </a:rPr>
              <a:t>: </a:t>
            </a:r>
            <a:r>
              <a:rPr lang="fr-FR" sz="1800" dirty="0" smtClean="0">
                <a:solidFill>
                  <a:srgbClr val="3D566E"/>
                </a:solidFill>
              </a:rPr>
              <a:t>Identifiant National Elève (Bulletins scolaires, </a:t>
            </a:r>
            <a:r>
              <a:rPr lang="fr-FR" sz="1800" dirty="0" err="1" smtClean="0">
                <a:solidFill>
                  <a:srgbClr val="3D566E"/>
                </a:solidFill>
              </a:rPr>
              <a:t>Pronote</a:t>
            </a:r>
            <a:r>
              <a:rPr lang="fr-FR" sz="1800" dirty="0">
                <a:solidFill>
                  <a:srgbClr val="3D566E"/>
                </a:solidFill>
              </a:rPr>
              <a:t>)</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5" name="Espace réservé de la date 4"/>
          <p:cNvSpPr>
            <a:spLocks noGrp="1"/>
          </p:cNvSpPr>
          <p:nvPr>
            <p:ph type="dt" sz="half" idx="10"/>
          </p:nvPr>
        </p:nvSpPr>
        <p:spPr/>
        <p:txBody>
          <a:bodyPr/>
          <a:lstStyle/>
          <a:p>
            <a:pPr algn="r"/>
            <a:fld id="{F293E1CA-12F5-42CE-967D-320A6ECEDC21}"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dirty="0"/>
          </a:p>
        </p:txBody>
      </p:sp>
      <p:sp>
        <p:nvSpPr>
          <p:cNvPr id="7" name="Rectangle 6"/>
          <p:cNvSpPr/>
          <p:nvPr/>
        </p:nvSpPr>
        <p:spPr>
          <a:xfrm>
            <a:off x="359999" y="3075806"/>
            <a:ext cx="8424000" cy="1348322"/>
          </a:xfrm>
          <a:prstGeom prst="rect">
            <a:avLst/>
          </a:prstGeom>
          <a:solidFill>
            <a:srgbClr val="0C5076"/>
          </a:solidFill>
          <a:ln>
            <a:solidFill>
              <a:srgbClr val="0C50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600" b="1" i="1" dirty="0">
                <a:solidFill>
                  <a:schemeClr val="bg1"/>
                </a:solidFill>
              </a:rPr>
              <a:t>Important : renseigner un numéro de portable </a:t>
            </a:r>
            <a:r>
              <a:rPr lang="fr-FR" sz="1600" i="1" dirty="0">
                <a:solidFill>
                  <a:schemeClr val="bg1"/>
                </a:solidFill>
              </a:rPr>
              <a:t>pour recevoir les alertes envoyées par la plateforme. </a:t>
            </a:r>
            <a:r>
              <a:rPr lang="fr-FR" sz="1600" b="1" i="1" dirty="0">
                <a:solidFill>
                  <a:schemeClr val="bg1"/>
                </a:solidFill>
              </a:rPr>
              <a:t>Les parents ou tuteurs légaux </a:t>
            </a:r>
            <a:r>
              <a:rPr lang="fr-FR" sz="1600" i="1" dirty="0">
                <a:solidFill>
                  <a:schemeClr val="bg1"/>
                </a:solidFill>
              </a:rPr>
              <a:t>peuvent également renseigner leur numéro de portable pour recevoir les mêmes alertes Parcoursup. </a:t>
            </a:r>
          </a:p>
        </p:txBody>
      </p:sp>
    </p:spTree>
    <p:extLst>
      <p:ext uri="{BB962C8B-B14F-4D97-AF65-F5344CB8AC3E}">
        <p14:creationId xmlns:p14="http://schemas.microsoft.com/office/powerpoint/2010/main" xmlns="" val="3463941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14"/>
          </a:xfrm>
        </p:spPr>
        <p:txBody>
          <a:bodyPr/>
          <a:lstStyle/>
          <a:p>
            <a:r>
              <a:rPr lang="fr-FR" dirty="0" smtClean="0"/>
              <a:t>FORMULER DES VŒUX  </a:t>
            </a:r>
            <a:endParaRPr lang="fr-FR" dirty="0"/>
          </a:p>
        </p:txBody>
      </p:sp>
      <p:sp>
        <p:nvSpPr>
          <p:cNvPr id="3" name="Espace réservé du contenu 2"/>
          <p:cNvSpPr>
            <a:spLocks noGrp="1"/>
          </p:cNvSpPr>
          <p:nvPr>
            <p:ph sz="quarter" idx="14"/>
          </p:nvPr>
        </p:nvSpPr>
        <p:spPr>
          <a:xfrm>
            <a:off x="311397" y="1477325"/>
            <a:ext cx="8422491" cy="2462578"/>
          </a:xfrm>
        </p:spPr>
        <p:txBody>
          <a:bodyPr/>
          <a:lstStyle/>
          <a:p>
            <a:pPr lvl="0" defTabSz="457200">
              <a:spcBef>
                <a:spcPts val="600"/>
              </a:spcBef>
              <a:spcAft>
                <a:spcPts val="600"/>
              </a:spcAft>
              <a:buClr>
                <a:srgbClr val="FF0000"/>
              </a:buClr>
              <a:buSzPct val="100000"/>
              <a:defRPr/>
            </a:pPr>
            <a:r>
              <a:rPr lang="fr-FR" sz="1800" b="1" dirty="0">
                <a:solidFill>
                  <a:srgbClr val="EC130E"/>
                </a:solidFill>
              </a:rPr>
              <a:t>&gt; </a:t>
            </a:r>
            <a:r>
              <a:rPr lang="fr-FR" sz="1800" b="1" dirty="0" smtClean="0">
                <a:solidFill>
                  <a:srgbClr val="F28E65"/>
                </a:solidFill>
              </a:rPr>
              <a:t>Des vœux motivés </a:t>
            </a:r>
            <a:r>
              <a:rPr lang="fr-FR" sz="1800" dirty="0" smtClean="0">
                <a:solidFill>
                  <a:srgbClr val="3D566E"/>
                </a:solidFill>
              </a:rPr>
              <a:t>: en quelques lignes, le lycéen explique ce qui motive chacun de ses vœux. </a:t>
            </a:r>
          </a:p>
          <a:p>
            <a:pPr lvl="0" defTabSz="457200">
              <a:spcBef>
                <a:spcPts val="600"/>
              </a:spcBef>
              <a:spcAft>
                <a:spcPts val="600"/>
              </a:spcAft>
              <a:buClr>
                <a:srgbClr val="FF0000"/>
              </a:buClr>
              <a:buSzPct val="100000"/>
              <a:defRPr/>
            </a:pPr>
            <a:r>
              <a:rPr lang="fr-FR" sz="1800" b="1" dirty="0" smtClean="0">
                <a:solidFill>
                  <a:srgbClr val="EC130E"/>
                </a:solidFill>
              </a:rPr>
              <a:t>&gt;  </a:t>
            </a:r>
            <a:r>
              <a:rPr lang="fr-FR" sz="1800" b="1" dirty="0" smtClean="0">
                <a:solidFill>
                  <a:srgbClr val="F28E65"/>
                </a:solidFill>
              </a:rPr>
              <a:t>Des vœux non classés </a:t>
            </a:r>
            <a:r>
              <a:rPr lang="fr-FR" sz="1800" dirty="0" smtClean="0">
                <a:solidFill>
                  <a:srgbClr val="3D566E"/>
                </a:solidFill>
              </a:rPr>
              <a:t>: aucune contrainte imposée pour éviter toute autocensure</a:t>
            </a:r>
            <a:endParaRPr lang="fr-FR" sz="1600" dirty="0" smtClean="0">
              <a:solidFill>
                <a:srgbClr val="3D566E"/>
              </a:solidFill>
            </a:endParaRPr>
          </a:p>
          <a:p>
            <a:pPr marL="285750" indent="-285750" defTabSz="457200">
              <a:spcBef>
                <a:spcPts val="600"/>
              </a:spcBef>
              <a:spcAft>
                <a:spcPts val="600"/>
              </a:spcAft>
              <a:buClr>
                <a:srgbClr val="FF0000"/>
              </a:buClr>
              <a:buSzPct val="100000"/>
              <a:buFont typeface="Wingdings" panose="05000000000000000000" pitchFamily="2" charset="2"/>
              <a:buChar char="Ø"/>
              <a:defRPr/>
            </a:pPr>
            <a:r>
              <a:rPr lang="fr-FR" sz="1800" b="1" dirty="0" smtClean="0">
                <a:solidFill>
                  <a:srgbClr val="F28E65"/>
                </a:solidFill>
              </a:rPr>
              <a:t>Jusqu’à 10 vœux </a:t>
            </a:r>
            <a:r>
              <a:rPr lang="fr-FR" sz="1600" dirty="0" smtClean="0">
                <a:solidFill>
                  <a:srgbClr val="3D566E"/>
                </a:solidFill>
              </a:rPr>
              <a:t> </a:t>
            </a:r>
            <a:endParaRPr lang="fr-FR" sz="1600" dirty="0">
              <a:solidFill>
                <a:srgbClr val="3D566E"/>
              </a:solidFill>
            </a:endParaRPr>
          </a:p>
          <a:p>
            <a:pPr marL="285750" indent="-285750" defTabSz="457200">
              <a:spcBef>
                <a:spcPts val="600"/>
              </a:spcBef>
              <a:spcAft>
                <a:spcPts val="600"/>
              </a:spcAft>
              <a:buClr>
                <a:srgbClr val="FF0000"/>
              </a:buClr>
              <a:buSzPct val="100000"/>
              <a:buFont typeface="Wingdings" panose="05000000000000000000" pitchFamily="2" charset="2"/>
              <a:buChar char="Ø"/>
              <a:defRPr/>
            </a:pPr>
            <a:r>
              <a:rPr lang="fr-FR" sz="1800" b="1" dirty="0">
                <a:solidFill>
                  <a:schemeClr val="bg2">
                    <a:lumMod val="40000"/>
                    <a:lumOff val="60000"/>
                  </a:schemeClr>
                </a:solidFill>
              </a:rPr>
              <a:t>Et</a:t>
            </a:r>
            <a:r>
              <a:rPr lang="fr-FR" dirty="0">
                <a:solidFill>
                  <a:schemeClr val="bg2">
                    <a:lumMod val="60000"/>
                    <a:lumOff val="40000"/>
                  </a:schemeClr>
                </a:solidFill>
              </a:rPr>
              <a:t> </a:t>
            </a:r>
            <a:r>
              <a:rPr lang="fr-FR" sz="1800" b="1" dirty="0" smtClean="0">
                <a:solidFill>
                  <a:srgbClr val="F28E65"/>
                </a:solidFill>
              </a:rPr>
              <a:t>10 vœux supplémentaires pour des formations en apprentissage </a:t>
            </a:r>
          </a:p>
          <a:p>
            <a:pPr lvl="0" defTabSz="457200">
              <a:spcBef>
                <a:spcPct val="20000"/>
              </a:spcBef>
              <a:spcAft>
                <a:spcPts val="0"/>
              </a:spcAft>
              <a:buClr>
                <a:srgbClr val="FF0000"/>
              </a:buClr>
              <a:buSzPct val="100000"/>
              <a:defRPr/>
            </a:pPr>
            <a:r>
              <a:rPr lang="fr-FR" dirty="0" smtClean="0">
                <a:solidFill>
                  <a:srgbClr val="3D566E"/>
                </a:solidFill>
                <a:latin typeface="Calibri"/>
              </a:rPr>
              <a:t> </a:t>
            </a:r>
          </a:p>
          <a:p>
            <a:pPr lvl="0" defTabSz="457200">
              <a:spcBef>
                <a:spcPct val="20000"/>
              </a:spcBef>
              <a:spcAft>
                <a:spcPts val="0"/>
              </a:spcAft>
              <a:buClr>
                <a:srgbClr val="FF0000"/>
              </a:buClr>
              <a:buSzPct val="100000"/>
              <a:defRPr/>
            </a:pPr>
            <a:endParaRPr lang="fr-FR" dirty="0" smtClean="0">
              <a:solidFill>
                <a:srgbClr val="3D566E"/>
              </a:solidFill>
              <a:latin typeface="Calibri"/>
            </a:endParaRPr>
          </a:p>
        </p:txBody>
      </p:sp>
      <p:sp>
        <p:nvSpPr>
          <p:cNvPr id="5" name="Espace réservé de la date 4"/>
          <p:cNvSpPr>
            <a:spLocks noGrp="1"/>
          </p:cNvSpPr>
          <p:nvPr>
            <p:ph type="dt" sz="half" idx="10"/>
          </p:nvPr>
        </p:nvSpPr>
        <p:spPr/>
        <p:txBody>
          <a:bodyPr/>
          <a:lstStyle/>
          <a:p>
            <a:pPr algn="r"/>
            <a:fld id="{F008D9A9-1127-4E68-9676-64A99D232514}"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0" name="Rectangle 9"/>
          <p:cNvSpPr/>
          <p:nvPr/>
        </p:nvSpPr>
        <p:spPr>
          <a:xfrm>
            <a:off x="294694" y="4223551"/>
            <a:ext cx="8455898" cy="501124"/>
          </a:xfrm>
          <a:prstGeom prst="rect">
            <a:avLst/>
          </a:prstGeom>
          <a:solidFill>
            <a:srgbClr val="0C5076"/>
          </a:solidFill>
          <a:ln w="12700" cap="flat" cmpd="sng" algn="ctr">
            <a:solidFill>
              <a:srgbClr val="3D566E"/>
            </a:solidFill>
            <a:prstDash val="solid"/>
          </a:ln>
          <a:effectLst/>
        </p:spPr>
        <p:txBody>
          <a:bodyPr rtlCol="0" anchor="ctr"/>
          <a:lstStyle/>
          <a:p>
            <a:pPr marL="0" marR="0" lvl="1" indent="0" defTabSz="457200" eaLnBrk="1" fontAlgn="auto" latinLnBrk="0" hangingPunct="1">
              <a:lnSpc>
                <a:spcPct val="90000"/>
              </a:lnSpc>
              <a:spcBef>
                <a:spcPts val="0"/>
              </a:spcBef>
              <a:spcAft>
                <a:spcPts val="0"/>
              </a:spcAft>
              <a:buClrTx/>
              <a:buSzPct val="100000"/>
              <a:buFontTx/>
              <a:buNone/>
              <a:tabLst/>
              <a:defRPr/>
            </a:pPr>
            <a:r>
              <a:rPr kumimoji="0" lang="fr-FR" sz="1600" b="1" i="1" u="sng" strike="noStrike" kern="0" cap="none" spc="0" normalizeH="0" baseline="0" noProof="0" dirty="0" smtClean="0">
                <a:ln>
                  <a:noFill/>
                </a:ln>
                <a:solidFill>
                  <a:schemeClr val="bg1"/>
                </a:solidFill>
                <a:effectLst/>
                <a:uLnTx/>
                <a:uFillTx/>
              </a:rPr>
              <a:t>Notre</a:t>
            </a:r>
            <a:r>
              <a:rPr kumimoji="0" lang="fr-FR" sz="1600" b="1" i="1" u="sng" strike="noStrike" kern="0" cap="none" spc="0" normalizeH="0" noProof="0" dirty="0" smtClean="0">
                <a:ln>
                  <a:noFill/>
                </a:ln>
                <a:solidFill>
                  <a:schemeClr val="bg1"/>
                </a:solidFill>
                <a:effectLst/>
                <a:uLnTx/>
                <a:uFillTx/>
              </a:rPr>
              <a:t> c</a:t>
            </a:r>
            <a:r>
              <a:rPr kumimoji="0" lang="fr-FR" sz="1600" b="1" i="1" u="sng" strike="noStrike" kern="0" cap="none" spc="0" normalizeH="0" baseline="0" noProof="0" dirty="0" smtClean="0">
                <a:ln>
                  <a:noFill/>
                </a:ln>
                <a:solidFill>
                  <a:schemeClr val="bg1"/>
                </a:solidFill>
                <a:effectLst/>
                <a:uLnTx/>
                <a:uFillTx/>
              </a:rPr>
              <a:t>onseil</a:t>
            </a:r>
            <a:r>
              <a:rPr kumimoji="0" lang="fr-FR" sz="1600" b="0" i="1" u="none" strike="noStrike" kern="0" cap="none" spc="0" normalizeH="0" baseline="0" noProof="0" dirty="0" smtClean="0">
                <a:ln>
                  <a:noFill/>
                </a:ln>
                <a:solidFill>
                  <a:schemeClr val="bg1"/>
                </a:solidFill>
                <a:effectLst/>
                <a:uLnTx/>
                <a:uFillTx/>
              </a:rPr>
              <a:t> </a:t>
            </a:r>
            <a:r>
              <a:rPr kumimoji="0" lang="fr-FR" sz="1600" b="0" i="1" u="none" strike="noStrike" kern="0" cap="none" spc="0" normalizeH="0" baseline="0" noProof="0" dirty="0">
                <a:ln>
                  <a:noFill/>
                </a:ln>
                <a:solidFill>
                  <a:schemeClr val="bg1"/>
                </a:solidFill>
                <a:effectLst/>
                <a:uLnTx/>
                <a:uFillTx/>
              </a:rPr>
              <a:t>: </a:t>
            </a:r>
            <a:r>
              <a:rPr lang="fr-FR" sz="1600" i="1" kern="0" noProof="0" dirty="0" smtClean="0">
                <a:solidFill>
                  <a:schemeClr val="bg1"/>
                </a:solidFill>
              </a:rPr>
              <a:t>diversifier ses vœux et </a:t>
            </a:r>
            <a:r>
              <a:rPr kumimoji="0" lang="fr-FR" sz="1600" b="0" i="1" u="none" strike="noStrike" kern="0" cap="none" spc="0" normalizeH="0" baseline="0" noProof="0" dirty="0" smtClean="0">
                <a:ln>
                  <a:noFill/>
                </a:ln>
                <a:solidFill>
                  <a:schemeClr val="bg1"/>
                </a:solidFill>
                <a:effectLst/>
                <a:uLnTx/>
                <a:uFillTx/>
              </a:rPr>
              <a:t>éviter </a:t>
            </a:r>
            <a:r>
              <a:rPr kumimoji="0" lang="fr-FR" sz="1600" b="0" i="1" u="none" strike="noStrike" kern="0" cap="none" spc="0" normalizeH="0" baseline="0" noProof="0" dirty="0">
                <a:ln>
                  <a:noFill/>
                </a:ln>
                <a:solidFill>
                  <a:schemeClr val="bg1"/>
                </a:solidFill>
                <a:effectLst/>
                <a:uLnTx/>
                <a:uFillTx/>
              </a:rPr>
              <a:t>de </a:t>
            </a:r>
            <a:r>
              <a:rPr kumimoji="0" lang="fr-FR" sz="1600" b="0" i="1" u="none" strike="noStrike" kern="0" cap="none" spc="0" normalizeH="0" baseline="0" noProof="0" dirty="0" smtClean="0">
                <a:ln>
                  <a:noFill/>
                </a:ln>
                <a:solidFill>
                  <a:schemeClr val="bg1"/>
                </a:solidFill>
                <a:effectLst/>
                <a:uLnTx/>
                <a:uFillTx/>
              </a:rPr>
              <a:t>n’en </a:t>
            </a:r>
            <a:r>
              <a:rPr kumimoji="0" lang="fr-FR" sz="1600" b="0" i="1" u="none" strike="noStrike" kern="0" cap="none" spc="0" normalizeH="0" baseline="0" noProof="0" dirty="0">
                <a:ln>
                  <a:noFill/>
                </a:ln>
                <a:solidFill>
                  <a:schemeClr val="bg1"/>
                </a:solidFill>
                <a:effectLst/>
                <a:uLnTx/>
                <a:uFillTx/>
              </a:rPr>
              <a:t>formuler qu’un seul </a:t>
            </a:r>
            <a:r>
              <a:rPr kumimoji="0" lang="fr-FR" sz="1600" b="0" i="1" u="none" strike="noStrike" kern="0" cap="none" spc="0" normalizeH="0" baseline="0" noProof="0" dirty="0" smtClean="0">
                <a:ln>
                  <a:noFill/>
                </a:ln>
                <a:solidFill>
                  <a:schemeClr val="bg1"/>
                </a:solidFill>
                <a:effectLst/>
                <a:uLnTx/>
                <a:uFillTx/>
              </a:rPr>
              <a:t>(en 2020, les </a:t>
            </a:r>
            <a:r>
              <a:rPr kumimoji="0" lang="fr-FR" sz="1600" b="0" i="1" u="none" strike="noStrike" kern="0" cap="none" spc="0" normalizeH="0" baseline="0" noProof="0" dirty="0">
                <a:ln>
                  <a:noFill/>
                </a:ln>
                <a:solidFill>
                  <a:schemeClr val="bg1"/>
                </a:solidFill>
                <a:effectLst/>
                <a:uLnTx/>
                <a:uFillTx/>
              </a:rPr>
              <a:t>candidats ont formulé </a:t>
            </a:r>
            <a:r>
              <a:rPr kumimoji="0" lang="fr-FR" sz="1600" b="0" i="1" u="none" strike="noStrike" kern="0" cap="none" spc="0" normalizeH="0" baseline="0" noProof="0" dirty="0" smtClean="0">
                <a:ln>
                  <a:noFill/>
                </a:ln>
                <a:solidFill>
                  <a:schemeClr val="bg1"/>
                </a:solidFill>
                <a:effectLst/>
                <a:uLnTx/>
                <a:uFillTx/>
              </a:rPr>
              <a:t>9 vœux </a:t>
            </a:r>
            <a:r>
              <a:rPr kumimoji="0" lang="fr-FR" sz="1600" b="0" i="1" u="none" strike="noStrike" kern="0" cap="none" spc="0" normalizeH="0" baseline="0" noProof="0" dirty="0">
                <a:ln>
                  <a:noFill/>
                </a:ln>
                <a:solidFill>
                  <a:schemeClr val="bg1"/>
                </a:solidFill>
                <a:effectLst/>
                <a:uLnTx/>
                <a:uFillTx/>
              </a:rPr>
              <a:t>en moyenne</a:t>
            </a:r>
            <a:r>
              <a:rPr kumimoji="0" lang="fr-FR" sz="1600" b="0" i="1" u="none" strike="noStrike" kern="0" cap="none" spc="0" normalizeH="0" baseline="0" noProof="0" dirty="0" smtClean="0">
                <a:ln>
                  <a:noFill/>
                </a:ln>
                <a:solidFill>
                  <a:schemeClr val="bg1"/>
                </a:solidFill>
                <a:effectLst/>
                <a:uLnTx/>
                <a:uFillTx/>
              </a:rPr>
              <a:t>).</a:t>
            </a:r>
            <a:endParaRPr kumimoji="0" lang="fr-FR" sz="1600" b="0" i="1"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xmlns="" val="248353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7016" y="237290"/>
            <a:ext cx="8856984" cy="720000"/>
          </a:xfrm>
        </p:spPr>
        <p:txBody>
          <a:bodyPr/>
          <a:lstStyle/>
          <a:p>
            <a:pPr lvl="0" algn="ctr" defTabSz="457200">
              <a:lnSpc>
                <a:spcPct val="100000"/>
              </a:lnSpc>
              <a:spcBef>
                <a:spcPct val="20000"/>
              </a:spcBef>
              <a:buClr>
                <a:srgbClr val="FF0000"/>
              </a:buClr>
              <a:buSzPct val="100000"/>
            </a:pPr>
            <a:r>
              <a:rPr lang="fr-FR" dirty="0" smtClean="0"/>
              <a:t>LES VŒUX MULTIPLES</a:t>
            </a:r>
            <a:br>
              <a:rPr lang="fr-FR" dirty="0" smtClean="0"/>
            </a:br>
            <a:r>
              <a:rPr lang="fr-FR" dirty="0" smtClean="0"/>
              <a:t/>
            </a:r>
            <a:br>
              <a:rPr lang="fr-FR" dirty="0" smtClean="0"/>
            </a:br>
            <a:r>
              <a:rPr lang="fr-FR" sz="1700" dirty="0" smtClean="0">
                <a:solidFill>
                  <a:srgbClr val="3D566E"/>
                </a:solidFill>
                <a:latin typeface="Calibri"/>
                <a:ea typeface="+mn-ea"/>
                <a:cs typeface="+mn-cs"/>
              </a:rPr>
              <a:t>Pour </a:t>
            </a:r>
            <a:r>
              <a:rPr lang="fr-FR" sz="1700" dirty="0">
                <a:solidFill>
                  <a:srgbClr val="3D566E"/>
                </a:solidFill>
                <a:latin typeface="Calibri"/>
                <a:ea typeface="+mn-ea"/>
                <a:cs typeface="+mn-cs"/>
              </a:rPr>
              <a:t>élargir les possibilités, les lycéens peuvent faire des vœux multiples pour certaines formations </a:t>
            </a:r>
            <a:r>
              <a:rPr lang="fr-FR" sz="1700" dirty="0" smtClean="0">
                <a:solidFill>
                  <a:srgbClr val="3D566E"/>
                </a:solidFill>
                <a:latin typeface="Calibri"/>
                <a:ea typeface="+mn-ea"/>
                <a:cs typeface="+mn-cs"/>
              </a:rPr>
              <a:t> </a:t>
            </a:r>
            <a:r>
              <a:rPr lang="fr-FR" sz="1700" dirty="0">
                <a:solidFill>
                  <a:srgbClr val="3D566E"/>
                </a:solidFill>
                <a:latin typeface="Calibri"/>
                <a:ea typeface="+mn-ea"/>
                <a:cs typeface="+mn-cs"/>
              </a:rPr>
              <a:t/>
            </a:r>
            <a:br>
              <a:rPr lang="fr-FR" sz="1700" dirty="0">
                <a:solidFill>
                  <a:srgbClr val="3D566E"/>
                </a:solidFill>
                <a:latin typeface="Calibri"/>
                <a:ea typeface="+mn-ea"/>
                <a:cs typeface="+mn-cs"/>
              </a:rPr>
            </a:br>
            <a:r>
              <a:rPr lang="fr-FR" dirty="0" smtClean="0"/>
              <a:t/>
            </a:r>
            <a:br>
              <a:rPr lang="fr-FR" dirty="0" smtClean="0"/>
            </a:br>
            <a:r>
              <a:rPr lang="fr-FR" dirty="0" smtClean="0"/>
              <a:t/>
            </a:r>
            <a:br>
              <a:rPr lang="fr-FR" dirty="0" smtClean="0"/>
            </a:br>
            <a:r>
              <a:rPr lang="fr-FR" dirty="0" smtClean="0"/>
              <a:t> </a:t>
            </a:r>
            <a:endParaRPr lang="fr-FR" dirty="0"/>
          </a:p>
        </p:txBody>
      </p:sp>
      <p:sp>
        <p:nvSpPr>
          <p:cNvPr id="3" name="Espace réservé du contenu 2"/>
          <p:cNvSpPr>
            <a:spLocks noGrp="1"/>
          </p:cNvSpPr>
          <p:nvPr>
            <p:ph sz="quarter" idx="14"/>
          </p:nvPr>
        </p:nvSpPr>
        <p:spPr>
          <a:xfrm>
            <a:off x="251520" y="1131590"/>
            <a:ext cx="8406337" cy="3477610"/>
          </a:xfrm>
        </p:spPr>
        <p:txBody>
          <a:bodyPr/>
          <a:lstStyle/>
          <a:p>
            <a:pPr marL="0" lvl="1" indent="0" defTabSz="457200">
              <a:lnSpc>
                <a:spcPct val="110000"/>
              </a:lnSpc>
              <a:spcBef>
                <a:spcPct val="20000"/>
              </a:spcBef>
              <a:spcAft>
                <a:spcPts val="0"/>
              </a:spcAft>
              <a:buClr>
                <a:srgbClr val="FF0000"/>
              </a:buClr>
              <a:buNone/>
              <a:defRPr/>
            </a:pPr>
            <a:endParaRPr lang="fr-FR" sz="1600" b="1" dirty="0" smtClean="0">
              <a:solidFill>
                <a:srgbClr val="F28E65"/>
              </a:solidFill>
              <a:latin typeface="Calibri"/>
            </a:endParaRPr>
          </a:p>
          <a:p>
            <a:pPr marL="285750" lvl="1" indent="-285750" defTabSz="457200">
              <a:lnSpc>
                <a:spcPct val="110000"/>
              </a:lnSpc>
              <a:spcBef>
                <a:spcPct val="20000"/>
              </a:spcBef>
              <a:spcAft>
                <a:spcPts val="0"/>
              </a:spcAft>
              <a:buClr>
                <a:srgbClr val="FF0000"/>
              </a:buClr>
              <a:buFont typeface="Wingdings" panose="05000000000000000000" pitchFamily="2" charset="2"/>
              <a:buChar char="Ø"/>
              <a:defRPr/>
            </a:pPr>
            <a:r>
              <a:rPr lang="fr-FR" sz="1800" b="1" dirty="0" smtClean="0">
                <a:solidFill>
                  <a:srgbClr val="F28E65"/>
                </a:solidFill>
              </a:rPr>
              <a:t>Un </a:t>
            </a:r>
            <a:r>
              <a:rPr lang="fr-FR" sz="1800" b="1" dirty="0">
                <a:solidFill>
                  <a:srgbClr val="F28E65"/>
                </a:solidFill>
              </a:rPr>
              <a:t>vœu multiple est un regroupement de plusieurs formations similaires</a:t>
            </a:r>
            <a:r>
              <a:rPr lang="fr-FR" sz="1800" dirty="0">
                <a:ea typeface="Times New Roman" panose="02020603050405020304" pitchFamily="18" charset="0"/>
                <a:cs typeface="Times New Roman" panose="02020603050405020304" pitchFamily="18" charset="0"/>
              </a:rPr>
              <a:t> </a:t>
            </a:r>
            <a:endParaRPr lang="fr-FR" sz="1800" dirty="0">
              <a:solidFill>
                <a:srgbClr val="3D566E"/>
              </a:solidFill>
            </a:endParaRPr>
          </a:p>
          <a:p>
            <a:pPr marL="0" lvl="1" indent="0" defTabSz="457200">
              <a:lnSpc>
                <a:spcPct val="110000"/>
              </a:lnSpc>
              <a:spcBef>
                <a:spcPct val="20000"/>
              </a:spcBef>
              <a:spcAft>
                <a:spcPts val="0"/>
              </a:spcAft>
              <a:buClr>
                <a:srgbClr val="FF0000"/>
              </a:buClr>
              <a:buNone/>
              <a:defRPr/>
            </a:pPr>
            <a:r>
              <a:rPr lang="fr-FR" sz="1800" dirty="0">
                <a:solidFill>
                  <a:srgbClr val="3D566E"/>
                </a:solidFill>
              </a:rPr>
              <a:t>p</a:t>
            </a:r>
            <a:r>
              <a:rPr lang="fr-FR" sz="1800" dirty="0" smtClean="0">
                <a:solidFill>
                  <a:srgbClr val="3D566E"/>
                </a:solidFill>
              </a:rPr>
              <a:t>roposées dans différents établissements.</a:t>
            </a:r>
          </a:p>
          <a:p>
            <a:pPr marL="0" lvl="1" indent="0" defTabSz="457200">
              <a:lnSpc>
                <a:spcPct val="110000"/>
              </a:lnSpc>
              <a:spcBef>
                <a:spcPct val="20000"/>
              </a:spcBef>
              <a:spcAft>
                <a:spcPts val="0"/>
              </a:spcAft>
              <a:buClr>
                <a:srgbClr val="FF0000"/>
              </a:buClr>
              <a:buNone/>
              <a:defRPr/>
            </a:pPr>
            <a:endParaRPr lang="fr-FR" sz="1800" dirty="0">
              <a:solidFill>
                <a:srgbClr val="3D566E"/>
              </a:solidFill>
            </a:endParaRPr>
          </a:p>
          <a:p>
            <a:pPr marL="0" lvl="1" indent="0" defTabSz="457200">
              <a:lnSpc>
                <a:spcPct val="110000"/>
              </a:lnSpc>
              <a:spcBef>
                <a:spcPct val="20000"/>
              </a:spcBef>
              <a:spcAft>
                <a:spcPts val="0"/>
              </a:spcAft>
              <a:buClr>
                <a:srgbClr val="FF0000"/>
              </a:buClr>
              <a:buNone/>
              <a:defRPr/>
            </a:pPr>
            <a:r>
              <a:rPr lang="fr-FR" sz="1800" b="1" dirty="0" smtClean="0">
                <a:solidFill>
                  <a:srgbClr val="EC130E"/>
                </a:solidFill>
              </a:rPr>
              <a:t>&gt; </a:t>
            </a:r>
            <a:r>
              <a:rPr lang="fr-FR" sz="1800" b="1" dirty="0" smtClean="0">
                <a:solidFill>
                  <a:srgbClr val="F28E65"/>
                </a:solidFill>
              </a:rPr>
              <a:t>Un vœu multiple compte pour un vœu </a:t>
            </a:r>
            <a:r>
              <a:rPr lang="fr-FR" sz="1800" dirty="0" smtClean="0">
                <a:solidFill>
                  <a:srgbClr val="3D566E"/>
                </a:solidFill>
              </a:rPr>
              <a:t>parmi les 10 vœux possibles.</a:t>
            </a:r>
          </a:p>
          <a:p>
            <a:pPr marL="0" lvl="1" indent="0" defTabSz="457200">
              <a:spcBef>
                <a:spcPts val="0"/>
              </a:spcBef>
              <a:spcAft>
                <a:spcPts val="0"/>
              </a:spcAft>
              <a:buClr>
                <a:srgbClr val="FF0000"/>
              </a:buClr>
              <a:buNone/>
              <a:defRPr/>
            </a:pPr>
            <a:endParaRPr lang="fr-FR" sz="1800" dirty="0" smtClean="0">
              <a:solidFill>
                <a:srgbClr val="3D566E"/>
              </a:solidFill>
            </a:endParaRPr>
          </a:p>
          <a:p>
            <a:pPr marL="285750" lvl="1" indent="-285750" defTabSz="457200">
              <a:lnSpc>
                <a:spcPct val="110000"/>
              </a:lnSpc>
              <a:spcBef>
                <a:spcPct val="20000"/>
              </a:spcBef>
              <a:spcAft>
                <a:spcPts val="0"/>
              </a:spcAft>
              <a:buClr>
                <a:srgbClr val="FF0000"/>
              </a:buClr>
              <a:buFont typeface="Wingdings" panose="05000000000000000000" pitchFamily="2" charset="2"/>
              <a:buChar char="Ø"/>
              <a:defRPr/>
            </a:pPr>
            <a:r>
              <a:rPr lang="fr-FR" sz="1800" b="1" dirty="0" smtClean="0">
                <a:solidFill>
                  <a:srgbClr val="F28E65"/>
                </a:solidFill>
              </a:rPr>
              <a:t>Chaque </a:t>
            </a:r>
            <a:r>
              <a:rPr lang="fr-FR" sz="1800" b="1" dirty="0">
                <a:solidFill>
                  <a:srgbClr val="F28E65"/>
                </a:solidFill>
              </a:rPr>
              <a:t>vœu multiple est composé de sous-vœux qui correspondent chacun à un établissement différent.</a:t>
            </a:r>
            <a:r>
              <a:rPr lang="fr-FR" sz="1800" dirty="0">
                <a:solidFill>
                  <a:srgbClr val="3D566E"/>
                </a:solidFill>
              </a:rPr>
              <a:t> </a:t>
            </a:r>
            <a:endParaRPr lang="fr-FR" sz="1800" dirty="0" smtClean="0">
              <a:solidFill>
                <a:srgbClr val="3D566E"/>
              </a:solidFill>
            </a:endParaRPr>
          </a:p>
          <a:p>
            <a:pPr marL="0" lvl="1" indent="0" defTabSz="457200">
              <a:lnSpc>
                <a:spcPct val="110000"/>
              </a:lnSpc>
              <a:spcBef>
                <a:spcPct val="20000"/>
              </a:spcBef>
              <a:spcAft>
                <a:spcPts val="0"/>
              </a:spcAft>
              <a:buClr>
                <a:srgbClr val="FF0000"/>
              </a:buClr>
              <a:buNone/>
              <a:defRPr/>
            </a:pPr>
            <a:r>
              <a:rPr lang="fr-FR" sz="1800" dirty="0" smtClean="0">
                <a:solidFill>
                  <a:srgbClr val="3D566E"/>
                </a:solidFill>
              </a:rPr>
              <a:t>Vous </a:t>
            </a:r>
            <a:r>
              <a:rPr lang="fr-FR" sz="1800" dirty="0">
                <a:solidFill>
                  <a:srgbClr val="3D566E"/>
                </a:solidFill>
              </a:rPr>
              <a:t>pouvez choisir un ou plusieurs établissements, sans avoir besoin de les classer. </a:t>
            </a:r>
          </a:p>
        </p:txBody>
      </p:sp>
      <p:sp>
        <p:nvSpPr>
          <p:cNvPr id="5" name="Espace réservé de la date 4"/>
          <p:cNvSpPr>
            <a:spLocks noGrp="1"/>
          </p:cNvSpPr>
          <p:nvPr>
            <p:ph type="dt" sz="half" idx="10"/>
          </p:nvPr>
        </p:nvSpPr>
        <p:spPr/>
        <p:txBody>
          <a:bodyPr/>
          <a:lstStyle/>
          <a:p>
            <a:pPr algn="r"/>
            <a:fld id="{CFFED0CB-98EC-4692-ADB6-485D6133F328}"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dirty="0"/>
          </a:p>
        </p:txBody>
      </p:sp>
    </p:spTree>
    <p:extLst>
      <p:ext uri="{BB962C8B-B14F-4D97-AF65-F5344CB8AC3E}">
        <p14:creationId xmlns:p14="http://schemas.microsoft.com/office/powerpoint/2010/main" xmlns="" val="2666502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43808" y="207280"/>
            <a:ext cx="4500033" cy="447614"/>
          </a:xfrm>
        </p:spPr>
        <p:txBody>
          <a:bodyPr/>
          <a:lstStyle/>
          <a:p>
            <a:r>
              <a:rPr lang="fr-FR" sz="2800" dirty="0"/>
              <a:t>LES VŒUX MULTIPLES </a:t>
            </a:r>
          </a:p>
        </p:txBody>
      </p:sp>
      <p:sp>
        <p:nvSpPr>
          <p:cNvPr id="3" name="Espace réservé du contenu 2"/>
          <p:cNvSpPr>
            <a:spLocks noGrp="1"/>
          </p:cNvSpPr>
          <p:nvPr>
            <p:ph sz="quarter" idx="14"/>
          </p:nvPr>
        </p:nvSpPr>
        <p:spPr>
          <a:xfrm>
            <a:off x="251520" y="987574"/>
            <a:ext cx="8424000" cy="3795926"/>
          </a:xfrm>
        </p:spPr>
        <p:txBody>
          <a:bodyPr/>
          <a:lstStyle/>
          <a:p>
            <a:endParaRPr lang="fr-FR" sz="1400" b="1" dirty="0" smtClean="0">
              <a:solidFill>
                <a:srgbClr val="3D566E"/>
              </a:solidFill>
              <a:latin typeface="Calibri"/>
            </a:endParaRPr>
          </a:p>
          <a:p>
            <a:r>
              <a:rPr lang="fr-FR" sz="1800" b="1" dirty="0" smtClean="0">
                <a:solidFill>
                  <a:srgbClr val="3D566E"/>
                </a:solidFill>
              </a:rPr>
              <a:t>Les formations dont </a:t>
            </a:r>
            <a:r>
              <a:rPr lang="fr-FR" sz="1800" b="1" u="sng" dirty="0" smtClean="0">
                <a:solidFill>
                  <a:srgbClr val="3D566E"/>
                </a:solidFill>
              </a:rPr>
              <a:t>le nombre de sous-vœux est limité à 10 par vœu multiple (dans la limite de 20 sous-vœux au total) </a:t>
            </a:r>
            <a:r>
              <a:rPr lang="fr-FR" sz="1800" b="1" dirty="0" smtClean="0">
                <a:solidFill>
                  <a:srgbClr val="3D566E"/>
                </a:solidFill>
              </a:rPr>
              <a:t>: </a:t>
            </a:r>
          </a:p>
          <a:p>
            <a:pPr marL="171450" indent="-171450">
              <a:buFont typeface="Arial" panose="020B0604020202020204" pitchFamily="34" charset="0"/>
              <a:buChar char="•"/>
            </a:pPr>
            <a:endParaRPr lang="fr-FR" sz="1600" b="1" dirty="0">
              <a:solidFill>
                <a:srgbClr val="3D566E"/>
              </a:solidFill>
            </a:endParaRPr>
          </a:p>
          <a:p>
            <a:pPr marL="171450" indent="-171450">
              <a:lnSpc>
                <a:spcPct val="150000"/>
              </a:lnSpc>
              <a:buFont typeface="Arial" panose="020B0604020202020204" pitchFamily="34" charset="0"/>
              <a:buChar char="•"/>
            </a:pPr>
            <a:r>
              <a:rPr lang="fr-FR" sz="1700" b="1" dirty="0">
                <a:solidFill>
                  <a:srgbClr val="F28E65"/>
                </a:solidFill>
              </a:rPr>
              <a:t>Les BTS et les BUT </a:t>
            </a:r>
            <a:r>
              <a:rPr lang="fr-FR" sz="1700" dirty="0" smtClean="0">
                <a:solidFill>
                  <a:srgbClr val="3D566E"/>
                </a:solidFill>
              </a:rPr>
              <a:t>regroupés </a:t>
            </a:r>
            <a:r>
              <a:rPr lang="fr-FR" sz="1700" dirty="0">
                <a:solidFill>
                  <a:srgbClr val="3D566E"/>
                </a:solidFill>
              </a:rPr>
              <a:t>par </a:t>
            </a:r>
            <a:r>
              <a:rPr lang="fr-FR" sz="1700" b="1" dirty="0" smtClean="0">
                <a:solidFill>
                  <a:srgbClr val="F28E65"/>
                </a:solidFill>
              </a:rPr>
              <a:t>spécialité à l’échelle nationale</a:t>
            </a:r>
            <a:endParaRPr lang="fr-FR" sz="1700" dirty="0">
              <a:solidFill>
                <a:srgbClr val="3D566E"/>
              </a:solidFill>
            </a:endParaRPr>
          </a:p>
          <a:p>
            <a:pPr marL="171450" indent="-171450">
              <a:lnSpc>
                <a:spcPct val="150000"/>
              </a:lnSpc>
              <a:buFont typeface="Arial" panose="020B0604020202020204" pitchFamily="34" charset="0"/>
              <a:buChar char="•"/>
            </a:pPr>
            <a:r>
              <a:rPr lang="fr-FR" sz="1700" b="1" dirty="0" smtClean="0">
                <a:solidFill>
                  <a:srgbClr val="F28E65"/>
                </a:solidFill>
              </a:rPr>
              <a:t>Les </a:t>
            </a:r>
            <a:r>
              <a:rPr lang="fr-FR" sz="1700" b="1" dirty="0">
                <a:solidFill>
                  <a:srgbClr val="F28E65"/>
                </a:solidFill>
              </a:rPr>
              <a:t>DN MADE </a:t>
            </a:r>
            <a:r>
              <a:rPr lang="fr-FR" sz="1700" dirty="0">
                <a:solidFill>
                  <a:srgbClr val="3D566E"/>
                </a:solidFill>
              </a:rPr>
              <a:t>regroupés par </a:t>
            </a:r>
            <a:r>
              <a:rPr lang="fr-FR" sz="1700" b="1" dirty="0" smtClean="0">
                <a:solidFill>
                  <a:srgbClr val="F28E65"/>
                </a:solidFill>
              </a:rPr>
              <a:t>mention </a:t>
            </a:r>
            <a:r>
              <a:rPr lang="fr-FR" sz="1700" b="1" dirty="0">
                <a:solidFill>
                  <a:srgbClr val="F28E65"/>
                </a:solidFill>
              </a:rPr>
              <a:t>à l’échelle nationale</a:t>
            </a:r>
          </a:p>
          <a:p>
            <a:pPr marL="171450" indent="-171450">
              <a:lnSpc>
                <a:spcPct val="150000"/>
              </a:lnSpc>
              <a:buFont typeface="Arial" panose="020B0604020202020204" pitchFamily="34" charset="0"/>
              <a:buChar char="•"/>
            </a:pPr>
            <a:r>
              <a:rPr lang="fr-FR" sz="1700" b="1" dirty="0">
                <a:solidFill>
                  <a:srgbClr val="F28E65"/>
                </a:solidFill>
              </a:rPr>
              <a:t>Les DCG</a:t>
            </a:r>
            <a:r>
              <a:rPr lang="fr-FR" sz="1700" dirty="0">
                <a:solidFill>
                  <a:srgbClr val="F28E65"/>
                </a:solidFill>
              </a:rPr>
              <a:t> </a:t>
            </a:r>
            <a:r>
              <a:rPr lang="fr-FR" sz="1700" dirty="0">
                <a:solidFill>
                  <a:srgbClr val="3D566E"/>
                </a:solidFill>
              </a:rPr>
              <a:t>(diplôme de comptabilité et de gestion) </a:t>
            </a:r>
            <a:r>
              <a:rPr lang="fr-FR" sz="1700" dirty="0" smtClean="0">
                <a:solidFill>
                  <a:srgbClr val="3D566E"/>
                </a:solidFill>
              </a:rPr>
              <a:t>regroupés </a:t>
            </a:r>
            <a:r>
              <a:rPr lang="fr-FR" sz="1700" dirty="0">
                <a:solidFill>
                  <a:srgbClr val="3D566E"/>
                </a:solidFill>
              </a:rPr>
              <a:t>à </a:t>
            </a:r>
            <a:r>
              <a:rPr lang="fr-FR" sz="1700" b="1" dirty="0">
                <a:solidFill>
                  <a:srgbClr val="F28E65"/>
                </a:solidFill>
              </a:rPr>
              <a:t>l’échelle nationale. </a:t>
            </a:r>
          </a:p>
          <a:p>
            <a:pPr marL="171450" indent="-171450">
              <a:lnSpc>
                <a:spcPct val="150000"/>
              </a:lnSpc>
              <a:buFont typeface="Arial" panose="020B0604020202020204" pitchFamily="34" charset="0"/>
              <a:buChar char="•"/>
            </a:pPr>
            <a:r>
              <a:rPr lang="fr-FR" sz="1700" b="1" dirty="0">
                <a:solidFill>
                  <a:srgbClr val="F28E65"/>
                </a:solidFill>
              </a:rPr>
              <a:t>Les </a:t>
            </a:r>
            <a:r>
              <a:rPr lang="fr-FR" sz="1700" b="1" dirty="0" smtClean="0">
                <a:solidFill>
                  <a:srgbClr val="F28E65"/>
                </a:solidFill>
              </a:rPr>
              <a:t>classes prépas </a:t>
            </a:r>
            <a:r>
              <a:rPr lang="fr-FR" sz="1700" dirty="0" smtClean="0">
                <a:solidFill>
                  <a:srgbClr val="3D566E"/>
                </a:solidFill>
              </a:rPr>
              <a:t>regroupées </a:t>
            </a:r>
            <a:r>
              <a:rPr lang="fr-FR" sz="1700" b="1" dirty="0">
                <a:solidFill>
                  <a:srgbClr val="F28E65"/>
                </a:solidFill>
              </a:rPr>
              <a:t>par voie à l’échelle nationale. </a:t>
            </a:r>
          </a:p>
          <a:p>
            <a:pPr marL="171450" indent="-171450">
              <a:buFont typeface="Arial" panose="020B0604020202020204" pitchFamily="34" charset="0"/>
              <a:buChar char="•"/>
            </a:pPr>
            <a:endParaRPr lang="fr-FR" sz="1400" b="1" dirty="0" smtClean="0">
              <a:solidFill>
                <a:srgbClr val="F28E65"/>
              </a:solidFill>
              <a:latin typeface="Calibri"/>
            </a:endParaRPr>
          </a:p>
          <a:p>
            <a:r>
              <a:rPr lang="fr-FR" sz="1400" b="1" dirty="0" smtClean="0">
                <a:solidFill>
                  <a:srgbClr val="F28E65"/>
                </a:solidFill>
                <a:latin typeface="Calibri"/>
              </a:rPr>
              <a:t>                                 </a:t>
            </a:r>
          </a:p>
          <a:p>
            <a:endParaRPr lang="fr-FR" sz="1400" b="1" dirty="0">
              <a:solidFill>
                <a:srgbClr val="F28E65"/>
              </a:solidFill>
              <a:latin typeface="Calibri"/>
            </a:endParaRPr>
          </a:p>
        </p:txBody>
      </p:sp>
      <p:sp>
        <p:nvSpPr>
          <p:cNvPr id="5" name="Espace réservé de la date 4"/>
          <p:cNvSpPr>
            <a:spLocks noGrp="1"/>
          </p:cNvSpPr>
          <p:nvPr>
            <p:ph type="dt" sz="half" idx="10"/>
          </p:nvPr>
        </p:nvSpPr>
        <p:spPr/>
        <p:txBody>
          <a:bodyPr/>
          <a:lstStyle/>
          <a:p>
            <a:pPr algn="r"/>
            <a:fld id="{7A22F003-EED6-45F3-9684-AF4C688BFAA3}"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dirty="0"/>
          </a:p>
        </p:txBody>
      </p:sp>
    </p:spTree>
    <p:extLst>
      <p:ext uri="{BB962C8B-B14F-4D97-AF65-F5344CB8AC3E}">
        <p14:creationId xmlns:p14="http://schemas.microsoft.com/office/powerpoint/2010/main" xmlns="" val="17029989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99792" y="195486"/>
            <a:ext cx="4680520" cy="432048"/>
          </a:xfrm>
        </p:spPr>
        <p:txBody>
          <a:bodyPr/>
          <a:lstStyle/>
          <a:p>
            <a:r>
              <a:rPr lang="fr-FR" sz="2800" dirty="0" smtClean="0"/>
              <a:t>LES VŒUX MULTIPLES</a:t>
            </a:r>
            <a:endParaRPr lang="fr-FR" sz="2800" dirty="0"/>
          </a:p>
        </p:txBody>
      </p:sp>
      <p:sp>
        <p:nvSpPr>
          <p:cNvPr id="3" name="Espace réservé du contenu 2"/>
          <p:cNvSpPr>
            <a:spLocks noGrp="1"/>
          </p:cNvSpPr>
          <p:nvPr>
            <p:ph sz="quarter" idx="14"/>
          </p:nvPr>
        </p:nvSpPr>
        <p:spPr>
          <a:xfrm>
            <a:off x="359999" y="915566"/>
            <a:ext cx="8424000" cy="3867934"/>
          </a:xfrm>
        </p:spPr>
        <p:txBody>
          <a:bodyPr/>
          <a:lstStyle/>
          <a:p>
            <a:pPr lvl="0"/>
            <a:r>
              <a:rPr lang="fr-FR" sz="2000" b="1" dirty="0">
                <a:solidFill>
                  <a:srgbClr val="3D566E"/>
                </a:solidFill>
                <a:latin typeface="Calibri"/>
              </a:rPr>
              <a:t>Les formations </a:t>
            </a:r>
            <a:r>
              <a:rPr lang="fr-FR" sz="2000" b="1" dirty="0" smtClean="0">
                <a:solidFill>
                  <a:srgbClr val="3D566E"/>
                </a:solidFill>
                <a:latin typeface="Calibri"/>
              </a:rPr>
              <a:t>dont </a:t>
            </a:r>
            <a:r>
              <a:rPr lang="fr-FR" sz="2000" b="1" u="sng" dirty="0">
                <a:solidFill>
                  <a:srgbClr val="3D566E"/>
                </a:solidFill>
                <a:latin typeface="Calibri"/>
              </a:rPr>
              <a:t>le nombre de sous-vœux </a:t>
            </a:r>
            <a:r>
              <a:rPr lang="fr-FR" sz="2000" b="1" u="sng" dirty="0" smtClean="0">
                <a:solidFill>
                  <a:srgbClr val="3D566E"/>
                </a:solidFill>
                <a:latin typeface="Calibri"/>
              </a:rPr>
              <a:t>n’est pas limité: </a:t>
            </a:r>
          </a:p>
          <a:p>
            <a:pPr lvl="0"/>
            <a:endParaRPr lang="fr-FR" sz="800" b="1" u="sng" dirty="0">
              <a:solidFill>
                <a:srgbClr val="F28E65"/>
              </a:solidFill>
              <a:latin typeface="Calibri"/>
            </a:endParaRPr>
          </a:p>
          <a:p>
            <a:pPr marL="171450" lvl="0" indent="-171450">
              <a:buFont typeface="Arial" panose="020B0604020202020204" pitchFamily="34" charset="0"/>
              <a:buChar char="•"/>
            </a:pPr>
            <a:r>
              <a:rPr lang="fr-FR" sz="1600" b="1" dirty="0" smtClean="0">
                <a:solidFill>
                  <a:srgbClr val="F28E65"/>
                </a:solidFill>
              </a:rPr>
              <a:t>Les </a:t>
            </a:r>
            <a:r>
              <a:rPr lang="fr-FR" sz="1600" b="1" dirty="0">
                <a:solidFill>
                  <a:srgbClr val="F28E65"/>
                </a:solidFill>
              </a:rPr>
              <a:t>IFSI </a:t>
            </a:r>
            <a:r>
              <a:rPr lang="fr-FR" sz="1600" dirty="0">
                <a:solidFill>
                  <a:srgbClr val="3D566E"/>
                </a:solidFill>
              </a:rPr>
              <a:t>(Instituts de Formation en Soins Infirmiers) et </a:t>
            </a:r>
            <a:r>
              <a:rPr lang="fr-FR" sz="1600" b="1" dirty="0">
                <a:solidFill>
                  <a:srgbClr val="F28E65"/>
                </a:solidFill>
              </a:rPr>
              <a:t>les instituts d'orthophonie, orthoptie et audioprothèse </a:t>
            </a:r>
            <a:r>
              <a:rPr lang="fr-FR" sz="1600" dirty="0">
                <a:solidFill>
                  <a:srgbClr val="3D566E"/>
                </a:solidFill>
              </a:rPr>
              <a:t>regroupés à </a:t>
            </a:r>
            <a:r>
              <a:rPr lang="fr-FR" sz="1600" b="1" dirty="0">
                <a:solidFill>
                  <a:srgbClr val="F28E65"/>
                </a:solidFill>
              </a:rPr>
              <a:t>l’échelle </a:t>
            </a:r>
            <a:r>
              <a:rPr lang="fr-FR" sz="1600" b="1" dirty="0" smtClean="0">
                <a:solidFill>
                  <a:srgbClr val="F28E65"/>
                </a:solidFill>
              </a:rPr>
              <a:t>territoriale</a:t>
            </a:r>
            <a:r>
              <a:rPr lang="fr-FR" sz="1600" dirty="0" smtClean="0">
                <a:solidFill>
                  <a:srgbClr val="3D566E"/>
                </a:solidFill>
              </a:rPr>
              <a:t>. </a:t>
            </a:r>
          </a:p>
          <a:p>
            <a:pPr lvl="0"/>
            <a:r>
              <a:rPr lang="fr-FR" sz="1600" dirty="0" smtClean="0">
                <a:solidFill>
                  <a:srgbClr val="3D566E"/>
                </a:solidFill>
              </a:rPr>
              <a:t>A </a:t>
            </a:r>
            <a:r>
              <a:rPr lang="fr-FR" sz="1600" dirty="0">
                <a:solidFill>
                  <a:srgbClr val="3D566E"/>
                </a:solidFill>
              </a:rPr>
              <a:t>noter </a:t>
            </a:r>
            <a:r>
              <a:rPr lang="fr-FR" sz="1600" b="1" dirty="0">
                <a:solidFill>
                  <a:srgbClr val="3D566E"/>
                </a:solidFill>
              </a:rPr>
              <a:t>: </a:t>
            </a:r>
            <a:r>
              <a:rPr lang="fr-FR" sz="1600" b="1" dirty="0">
                <a:solidFill>
                  <a:srgbClr val="F28E65"/>
                </a:solidFill>
              </a:rPr>
              <a:t>limitation de 5 vœux </a:t>
            </a:r>
            <a:r>
              <a:rPr lang="fr-FR" sz="1600" b="1" dirty="0" smtClean="0">
                <a:solidFill>
                  <a:srgbClr val="F28E65"/>
                </a:solidFill>
              </a:rPr>
              <a:t>multiples maximum par filière </a:t>
            </a:r>
          </a:p>
          <a:p>
            <a:pPr marL="171450" lvl="0" indent="-171450">
              <a:buFont typeface="Arial" panose="020B0604020202020204" pitchFamily="34" charset="0"/>
              <a:buChar char="•"/>
            </a:pPr>
            <a:r>
              <a:rPr lang="fr-FR" sz="1600" b="1" dirty="0" smtClean="0">
                <a:solidFill>
                  <a:srgbClr val="F28E65"/>
                </a:solidFill>
              </a:rPr>
              <a:t>Les </a:t>
            </a:r>
            <a:r>
              <a:rPr lang="fr-FR" sz="1600" b="1" dirty="0">
                <a:solidFill>
                  <a:srgbClr val="F28E65"/>
                </a:solidFill>
              </a:rPr>
              <a:t>EFTS </a:t>
            </a:r>
            <a:r>
              <a:rPr lang="fr-FR" sz="1600" dirty="0"/>
              <a:t>(Etablissements de Formation en Travail Social) </a:t>
            </a:r>
            <a:r>
              <a:rPr lang="fr-FR" sz="1600" dirty="0">
                <a:solidFill>
                  <a:srgbClr val="3D566E"/>
                </a:solidFill>
              </a:rPr>
              <a:t>regroupés par </a:t>
            </a:r>
            <a:r>
              <a:rPr lang="fr-FR" sz="1600" b="1" dirty="0">
                <a:solidFill>
                  <a:srgbClr val="F28E65"/>
                </a:solidFill>
              </a:rPr>
              <a:t>diplôme d’Etat à l’échelle nationale</a:t>
            </a:r>
            <a:r>
              <a:rPr lang="fr-FR" sz="1600" dirty="0">
                <a:solidFill>
                  <a:srgbClr val="3D566E"/>
                </a:solidFill>
              </a:rPr>
              <a:t>. </a:t>
            </a:r>
            <a:endParaRPr lang="fr-FR" sz="1600" dirty="0" smtClean="0">
              <a:solidFill>
                <a:srgbClr val="3D566E"/>
              </a:solidFill>
            </a:endParaRPr>
          </a:p>
          <a:p>
            <a:pPr marL="171450" lvl="0" indent="-171450">
              <a:buFont typeface="Arial" panose="020B0604020202020204" pitchFamily="34" charset="0"/>
              <a:buChar char="•"/>
            </a:pPr>
            <a:r>
              <a:rPr lang="fr-FR" sz="1600" b="1" dirty="0" smtClean="0">
                <a:solidFill>
                  <a:srgbClr val="F28E65"/>
                </a:solidFill>
              </a:rPr>
              <a:t>Les </a:t>
            </a:r>
            <a:r>
              <a:rPr lang="fr-FR" sz="1600" b="1" dirty="0">
                <a:solidFill>
                  <a:srgbClr val="F28E65"/>
                </a:solidFill>
              </a:rPr>
              <a:t>écoles d'ingénieurs et de commerce/management </a:t>
            </a:r>
            <a:r>
              <a:rPr lang="fr-FR" sz="1600" dirty="0">
                <a:solidFill>
                  <a:srgbClr val="3D566E"/>
                </a:solidFill>
              </a:rPr>
              <a:t>regroupées </a:t>
            </a:r>
            <a:r>
              <a:rPr lang="fr-FR" sz="1600" b="1" dirty="0">
                <a:solidFill>
                  <a:srgbClr val="F28E65"/>
                </a:solidFill>
              </a:rPr>
              <a:t>en réseau </a:t>
            </a:r>
            <a:r>
              <a:rPr lang="fr-FR" sz="1600" dirty="0">
                <a:solidFill>
                  <a:srgbClr val="3D566E"/>
                </a:solidFill>
              </a:rPr>
              <a:t>et qui </a:t>
            </a:r>
            <a:r>
              <a:rPr lang="fr-FR" sz="1600" b="1" dirty="0">
                <a:solidFill>
                  <a:srgbClr val="F28E65"/>
                </a:solidFill>
              </a:rPr>
              <a:t>recrutent sur concours commun. </a:t>
            </a:r>
          </a:p>
          <a:p>
            <a:pPr marL="171450" lvl="0" indent="-171450">
              <a:buFont typeface="Arial" panose="020B0604020202020204" pitchFamily="34" charset="0"/>
              <a:buChar char="•"/>
            </a:pPr>
            <a:r>
              <a:rPr lang="fr-FR" sz="1600" b="1" dirty="0">
                <a:solidFill>
                  <a:srgbClr val="F28E65"/>
                </a:solidFill>
              </a:rPr>
              <a:t>Le réseau des Sciences Po / IEP </a:t>
            </a:r>
            <a:r>
              <a:rPr lang="fr-FR" sz="1600" dirty="0">
                <a:solidFill>
                  <a:srgbClr val="3D566E"/>
                </a:solidFill>
              </a:rPr>
              <a:t>(Aix, Lille, Lyon, Rennes, Saint-Germain-en-Laye, Strasbourg et Toulouse)</a:t>
            </a:r>
          </a:p>
          <a:p>
            <a:pPr marL="171450" lvl="0" indent="-171450">
              <a:buFont typeface="Arial" panose="020B0604020202020204" pitchFamily="34" charset="0"/>
              <a:buChar char="•"/>
            </a:pPr>
            <a:r>
              <a:rPr lang="fr-FR" sz="1600" b="1" smtClean="0">
                <a:solidFill>
                  <a:srgbClr val="F28E65"/>
                </a:solidFill>
              </a:rPr>
              <a:t>Le </a:t>
            </a:r>
            <a:r>
              <a:rPr lang="fr-FR" sz="1600" b="1" dirty="0" smtClean="0">
                <a:solidFill>
                  <a:srgbClr val="F28E65"/>
                </a:solidFill>
              </a:rPr>
              <a:t>concours </a:t>
            </a:r>
            <a:r>
              <a:rPr lang="fr-FR" sz="1600" b="1" dirty="0">
                <a:solidFill>
                  <a:srgbClr val="F28E65"/>
                </a:solidFill>
              </a:rPr>
              <a:t>commun des écoles vétérinaires </a:t>
            </a:r>
            <a:r>
              <a:rPr lang="fr-FR" sz="1400" b="1" dirty="0">
                <a:solidFill>
                  <a:srgbClr val="F28E65"/>
                </a:solidFill>
              </a:rPr>
              <a:t>   </a:t>
            </a:r>
          </a:p>
          <a:p>
            <a:endParaRPr lang="fr-FR" dirty="0"/>
          </a:p>
        </p:txBody>
      </p:sp>
      <p:sp>
        <p:nvSpPr>
          <p:cNvPr id="5" name="Espace réservé de la date 4"/>
          <p:cNvSpPr>
            <a:spLocks noGrp="1"/>
          </p:cNvSpPr>
          <p:nvPr>
            <p:ph type="dt" sz="half" idx="10"/>
          </p:nvPr>
        </p:nvSpPr>
        <p:spPr/>
        <p:txBody>
          <a:bodyPr/>
          <a:lstStyle/>
          <a:p>
            <a:pPr algn="r"/>
            <a:fld id="{6521A3BE-C548-465D-8389-3DBCA6A75667}"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dirty="0"/>
          </a:p>
        </p:txBody>
      </p:sp>
    </p:spTree>
    <p:extLst>
      <p:ext uri="{BB962C8B-B14F-4D97-AF65-F5344CB8AC3E}">
        <p14:creationId xmlns:p14="http://schemas.microsoft.com/office/powerpoint/2010/main" xmlns="" val="2007359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05295" y="195486"/>
            <a:ext cx="6372241" cy="519623"/>
          </a:xfrm>
        </p:spPr>
        <p:txBody>
          <a:bodyPr/>
          <a:lstStyle/>
          <a:p>
            <a:r>
              <a:rPr lang="fr-FR" sz="2400" dirty="0"/>
              <a:t>La demande de césure : mode d’emploi </a:t>
            </a:r>
          </a:p>
        </p:txBody>
      </p:sp>
      <p:sp>
        <p:nvSpPr>
          <p:cNvPr id="3" name="Espace réservé du contenu 2"/>
          <p:cNvSpPr>
            <a:spLocks noGrp="1"/>
          </p:cNvSpPr>
          <p:nvPr>
            <p:ph sz="quarter" idx="14"/>
          </p:nvPr>
        </p:nvSpPr>
        <p:spPr>
          <a:xfrm>
            <a:off x="342337" y="987574"/>
            <a:ext cx="8441663" cy="3744417"/>
          </a:xfrm>
        </p:spPr>
        <p:txBody>
          <a:bodyPr/>
          <a:lstStyle/>
          <a:p>
            <a:pPr lvl="0" defTabSz="457200">
              <a:spcBef>
                <a:spcPct val="20000"/>
              </a:spcBef>
              <a:spcAft>
                <a:spcPts val="0"/>
              </a:spcAft>
              <a:buClr>
                <a:srgbClr val="FF0000"/>
              </a:buClr>
              <a:buSzPct val="100000"/>
            </a:pPr>
            <a:r>
              <a:rPr lang="fr-FR" sz="1600" b="1" dirty="0">
                <a:solidFill>
                  <a:srgbClr val="ED7454"/>
                </a:solidFill>
              </a:rPr>
              <a:t>Un lycéen peut demander une césure directement après le bac </a:t>
            </a:r>
            <a:r>
              <a:rPr lang="fr-FR" sz="1600" dirty="0"/>
              <a:t>: possibilité de suspendre temporairement une formation afin d’acquérir une expérience utile pour son projet de formation (partir à l’étranger, réaliser un projet associatif, entrepreneurial etc…)</a:t>
            </a:r>
            <a:endParaRPr lang="fr-FR" sz="800" dirty="0"/>
          </a:p>
          <a:p>
            <a:pPr lvl="0" defTabSz="457200">
              <a:spcBef>
                <a:spcPct val="20000"/>
              </a:spcBef>
              <a:spcAft>
                <a:spcPts val="0"/>
              </a:spcAft>
              <a:buClr>
                <a:srgbClr val="FF0000"/>
              </a:buClr>
              <a:buSzPct val="100000"/>
            </a:pPr>
            <a:endParaRPr lang="fr-FR" sz="900" dirty="0">
              <a:solidFill>
                <a:srgbClr val="3D566E"/>
              </a:solidFill>
            </a:endParaRPr>
          </a:p>
          <a:p>
            <a:pPr marL="626745" lvl="1" indent="-169545" defTabSz="457200">
              <a:spcBef>
                <a:spcPct val="20000"/>
              </a:spcBef>
              <a:spcAft>
                <a:spcPts val="0"/>
              </a:spcAft>
              <a:buClr>
                <a:srgbClr val="FF0000"/>
              </a:buClr>
              <a:buFont typeface="Arial-ItalicMT" charset="0"/>
              <a:buChar char="&gt;"/>
            </a:pPr>
            <a:r>
              <a:rPr lang="fr-FR" sz="1400" dirty="0">
                <a:solidFill>
                  <a:srgbClr val="0C5076"/>
                </a:solidFill>
              </a:rPr>
              <a:t>Durée la césure : d’un semestre à une année universitaire </a:t>
            </a:r>
            <a:endParaRPr lang="fr-FR" sz="1400" dirty="0">
              <a:solidFill>
                <a:srgbClr val="0C5076"/>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solidFill>
                  <a:srgbClr val="0C5076"/>
                </a:solidFill>
              </a:rPr>
              <a:t>Demande de césure à signaler lors de la saisie des vœux sur </a:t>
            </a:r>
            <a:r>
              <a:rPr lang="fr-FR" sz="1400" b="1" dirty="0" err="1">
                <a:solidFill>
                  <a:srgbClr val="0C5076"/>
                </a:solidFill>
              </a:rPr>
              <a:t>Parcoursup</a:t>
            </a:r>
            <a:r>
              <a:rPr lang="fr-FR" sz="1400" b="1" dirty="0">
                <a:solidFill>
                  <a:srgbClr val="0C5076"/>
                </a:solidFill>
              </a:rPr>
              <a:t> </a:t>
            </a:r>
            <a:r>
              <a:rPr lang="fr-FR" sz="1400" dirty="0">
                <a:solidFill>
                  <a:srgbClr val="0C5076"/>
                </a:solidFill>
              </a:rPr>
              <a:t>(en cochant la case « césure »)</a:t>
            </a:r>
            <a:endParaRPr lang="fr-FR" sz="1400" dirty="0">
              <a:solidFill>
                <a:srgbClr val="0C5076"/>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solidFill>
                  <a:srgbClr val="0C5076"/>
                </a:solidFill>
              </a:rPr>
              <a:t>L’établissement prend connaissance de la demande de césure après que le lycéen a accepté définitivement la proposition d’admission </a:t>
            </a:r>
            <a:endParaRPr lang="fr-FR" sz="1400" b="1" dirty="0" smtClean="0">
              <a:solidFill>
                <a:srgbClr val="0C5076"/>
              </a:solidFill>
            </a:endParaRPr>
          </a:p>
          <a:p>
            <a:pPr marL="626745" lvl="1" indent="-169545" defTabSz="457200">
              <a:spcBef>
                <a:spcPct val="20000"/>
              </a:spcBef>
              <a:spcAft>
                <a:spcPts val="0"/>
              </a:spcAft>
              <a:buClr>
                <a:srgbClr val="FF0000"/>
              </a:buClr>
              <a:buFont typeface="Arial-ItalicMT" charset="0"/>
              <a:buChar char="&gt;"/>
            </a:pPr>
            <a:r>
              <a:rPr lang="fr-FR" sz="1400" dirty="0" smtClean="0">
                <a:solidFill>
                  <a:srgbClr val="0C5076"/>
                </a:solidFill>
              </a:rPr>
              <a:t>Le </a:t>
            </a:r>
            <a:r>
              <a:rPr lang="fr-FR" sz="1400" dirty="0">
                <a:solidFill>
                  <a:srgbClr val="0C5076"/>
                </a:solidFill>
              </a:rPr>
              <a:t>lycéen contacte la formation pour s’y inscrire et savoir comment déposer sa demande de césure</a:t>
            </a:r>
            <a:endParaRPr lang="fr-FR" sz="1400" dirty="0">
              <a:solidFill>
                <a:srgbClr val="0C5076"/>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solidFill>
                  <a:srgbClr val="0C5076"/>
                </a:solidFill>
              </a:rPr>
              <a:t>La césure n’est pas accordée de droit</a:t>
            </a:r>
            <a:r>
              <a:rPr lang="fr-FR" sz="1400" dirty="0">
                <a:solidFill>
                  <a:srgbClr val="0C5076"/>
                </a:solidFill>
              </a:rPr>
              <a:t> : une lettre de motivation précisant les objectifs et le projet envisagés pour cette césure doit être adressée au président ou directeur de l’établissement</a:t>
            </a:r>
            <a:endParaRPr lang="fr-FR" sz="1400" dirty="0">
              <a:solidFill>
                <a:srgbClr val="0C5076"/>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solidFill>
                  <a:srgbClr val="0C5076"/>
                </a:solidFill>
              </a:rPr>
              <a:t>A l’issue de la césure, l’étudiant pourra réintégrer la formation s’il le souhaite sans repasser par </a:t>
            </a:r>
            <a:r>
              <a:rPr lang="fr-FR" sz="1400" b="1" dirty="0" err="1">
                <a:solidFill>
                  <a:srgbClr val="0C5076"/>
                </a:solidFill>
              </a:rPr>
              <a:t>Parcoursup</a:t>
            </a:r>
            <a:endParaRPr lang="fr-FR" sz="1400" b="1" dirty="0">
              <a:solidFill>
                <a:srgbClr val="0C5076"/>
              </a:solidFill>
              <a:cs typeface="Arial"/>
            </a:endParaRPr>
          </a:p>
          <a:p>
            <a:endParaRPr lang="fr-FR" dirty="0"/>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Tree>
    <p:extLst>
      <p:ext uri="{BB962C8B-B14F-4D97-AF65-F5344CB8AC3E}">
        <p14:creationId xmlns:p14="http://schemas.microsoft.com/office/powerpoint/2010/main" xmlns="" val="1993806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fld id="{B53243DC-22D4-4063-968D-3E7B7EEAF735}" type="datetime1">
              <a:rPr lang="fr-FR" cap="all" smtClean="0"/>
              <a:pPr algn="r"/>
              <a:t>11/01/2021</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16</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7074684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80736"/>
            <a:ext cx="8424000" cy="447614"/>
          </a:xfrm>
        </p:spPr>
        <p:txBody>
          <a:bodyPr/>
          <a:lstStyle/>
          <a:p>
            <a:r>
              <a:rPr lang="fr-FR" sz="2400"/>
              <a:t>Finaliser son dossier et confirmer vos vœux </a:t>
            </a:r>
          </a:p>
        </p:txBody>
      </p:sp>
      <p:sp>
        <p:nvSpPr>
          <p:cNvPr id="3" name="Espace réservé du contenu 2"/>
          <p:cNvSpPr>
            <a:spLocks noGrp="1"/>
          </p:cNvSpPr>
          <p:nvPr>
            <p:ph sz="quarter" idx="14"/>
          </p:nvPr>
        </p:nvSpPr>
        <p:spPr>
          <a:xfrm>
            <a:off x="369124" y="1296104"/>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Compléter leur dossier : </a:t>
            </a:r>
            <a:endParaRPr lang="fr-FR" sz="2000" dirty="0"/>
          </a:p>
          <a:p>
            <a:pPr marL="594360" lvl="1" indent="-342900" defTabSz="457200">
              <a:spcBef>
                <a:spcPct val="20000"/>
              </a:spcBef>
              <a:spcAft>
                <a:spcPts val="0"/>
              </a:spcAft>
              <a:buClr>
                <a:srgbClr val="0C5076"/>
              </a:buClr>
              <a:buSzPct val="100000"/>
              <a:defRPr/>
            </a:pPr>
            <a:r>
              <a:rPr lang="fr-FR" sz="1800" dirty="0">
                <a:solidFill>
                  <a:srgbClr val="0C5076"/>
                </a:solidFill>
              </a:rPr>
              <a:t>projet de formation motivé pour chaque vœu formulé</a:t>
            </a:r>
            <a:endParaRPr lang="fr-FR" sz="1800" dirty="0">
              <a:solidFill>
                <a:srgbClr val="0C5076"/>
              </a:solidFill>
              <a:cs typeface="Arial"/>
            </a:endParaRPr>
          </a:p>
          <a:p>
            <a:pPr marL="594360" lvl="1" indent="-342900" defTabSz="457200">
              <a:spcBef>
                <a:spcPct val="20000"/>
              </a:spcBef>
              <a:spcAft>
                <a:spcPts val="0"/>
              </a:spcAft>
              <a:buClr>
                <a:srgbClr val="0C5076"/>
              </a:buClr>
              <a:buSzPct val="100000"/>
              <a:defRPr/>
            </a:pPr>
            <a:r>
              <a:rPr lang="fr-FR" sz="1800" dirty="0">
                <a:solidFill>
                  <a:srgbClr val="0C5076"/>
                </a:solidFill>
              </a:rPr>
              <a:t>rubrique « préférence et autres projets »</a:t>
            </a:r>
            <a:endParaRPr lang="fr-FR" sz="1800" dirty="0">
              <a:solidFill>
                <a:srgbClr val="0C5076"/>
              </a:solidFill>
              <a:cs typeface="Arial"/>
            </a:endParaRPr>
          </a:p>
          <a:p>
            <a:pPr marL="594360" lvl="1" indent="-342900" defTabSz="457200">
              <a:spcBef>
                <a:spcPct val="20000"/>
              </a:spcBef>
              <a:spcAft>
                <a:spcPts val="0"/>
              </a:spcAft>
              <a:buClr>
                <a:srgbClr val="0C5076"/>
              </a:buClr>
              <a:buSzPct val="100000"/>
              <a:defRPr/>
            </a:pPr>
            <a:r>
              <a:rPr lang="fr-FR" sz="1800" dirty="0">
                <a:solidFill>
                  <a:srgbClr val="0C5076"/>
                </a:solidFill>
              </a:rPr>
              <a:t>pièces complémentaires demandées par certaines formations</a:t>
            </a:r>
            <a:endParaRPr lang="fr-FR" sz="1800" dirty="0">
              <a:solidFill>
                <a:srgbClr val="0C5076"/>
              </a:solidFill>
              <a:cs typeface="Arial"/>
            </a:endParaRPr>
          </a:p>
          <a:p>
            <a:pPr marL="594360" lvl="1" indent="-342900" defTabSz="457200">
              <a:spcBef>
                <a:spcPct val="20000"/>
              </a:spcBef>
              <a:spcAft>
                <a:spcPts val="0"/>
              </a:spcAft>
              <a:buClr>
                <a:srgbClr val="0C5076"/>
              </a:buClr>
              <a:buSzPct val="100000"/>
              <a:defRPr/>
            </a:pPr>
            <a:r>
              <a:rPr lang="fr-FR" sz="1800" dirty="0">
                <a:solidFill>
                  <a:srgbClr val="0C5076"/>
                </a:solidFill>
              </a:rPr>
              <a:t>rubrique « activités et centres d’intérêt » (facultative)</a:t>
            </a:r>
            <a:endParaRPr lang="fr-FR" sz="1200" dirty="0">
              <a:solidFill>
                <a:srgbClr val="0C5076"/>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Confirmer chacun de leurs vœux</a:t>
            </a:r>
          </a:p>
          <a:p>
            <a:endParaRPr lang="fr-FR" sz="900" dirty="0"/>
          </a:p>
        </p:txBody>
      </p:sp>
      <p:sp>
        <p:nvSpPr>
          <p:cNvPr id="5" name="Espace réservé de la date 4"/>
          <p:cNvSpPr>
            <a:spLocks noGrp="1"/>
          </p:cNvSpPr>
          <p:nvPr>
            <p:ph type="dt" sz="half" idx="10"/>
          </p:nvPr>
        </p:nvSpPr>
        <p:spPr/>
        <p:txBody>
          <a:bodyPr/>
          <a:lstStyle/>
          <a:p>
            <a:pPr algn="r"/>
            <a:fld id="{0128956D-5C04-4D4C-AE31-04D3D6BBF6E4}"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17</a:t>
            </a:fld>
            <a:endParaRPr lang="fr-FR"/>
          </a:p>
        </p:txBody>
      </p:sp>
      <p:sp>
        <p:nvSpPr>
          <p:cNvPr id="7" name="Rectangle à coins arrondis 6"/>
          <p:cNvSpPr/>
          <p:nvPr/>
        </p:nvSpPr>
        <p:spPr>
          <a:xfrm>
            <a:off x="269999" y="4004408"/>
            <a:ext cx="8478465" cy="720080"/>
          </a:xfrm>
          <a:prstGeom prst="roundRect">
            <a:avLst/>
          </a:prstGeom>
          <a:solidFill>
            <a:srgbClr val="0C5076"/>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b="1" dirty="0">
                <a:solidFill>
                  <a:schemeClr val="bg1"/>
                </a:solidFill>
              </a:rPr>
              <a:t>Un vœu non confirmé avant le 8 avril 2021 </a:t>
            </a:r>
          </a:p>
          <a:p>
            <a:pPr algn="ctr">
              <a:defRPr/>
            </a:pPr>
            <a:r>
              <a:rPr lang="fr-FR" b="1" dirty="0" smtClean="0">
                <a:solidFill>
                  <a:schemeClr val="bg1"/>
                </a:solidFill>
              </a:rPr>
              <a:t>ne </a:t>
            </a:r>
            <a:r>
              <a:rPr lang="fr-FR" b="1" dirty="0">
                <a:solidFill>
                  <a:schemeClr val="bg1"/>
                </a:solidFill>
              </a:rPr>
              <a:t>sera pas examiné par la formation</a:t>
            </a:r>
          </a:p>
        </p:txBody>
      </p:sp>
      <p:sp>
        <p:nvSpPr>
          <p:cNvPr id="8" name="Rectangle à coins arrondis 7"/>
          <p:cNvSpPr/>
          <p:nvPr/>
        </p:nvSpPr>
        <p:spPr>
          <a:xfrm>
            <a:off x="6604816" y="86105"/>
            <a:ext cx="2160240" cy="540000"/>
          </a:xfrm>
          <a:prstGeom prst="roundRect">
            <a:avLst/>
          </a:prstGeom>
          <a:solidFill>
            <a:srgbClr val="51B9AA"/>
          </a:solidFill>
          <a:ln>
            <a:solidFill>
              <a:srgbClr val="51B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Jusqu’au 8 avril inclus</a:t>
            </a:r>
            <a:endParaRPr lang="fr-FR" sz="1400" b="1" dirty="0">
              <a:solidFill>
                <a:schemeClr val="bg1"/>
              </a:solidFill>
            </a:endParaRPr>
          </a:p>
        </p:txBody>
      </p:sp>
    </p:spTree>
    <p:extLst>
      <p:ext uri="{BB962C8B-B14F-4D97-AF65-F5344CB8AC3E}">
        <p14:creationId xmlns:p14="http://schemas.microsoft.com/office/powerpoint/2010/main" xmlns="" val="19195997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a:t>La rubrique « préférence et autres projets »</a:t>
            </a:r>
            <a:endParaRPr lang="fr-FR"/>
          </a:p>
        </p:txBody>
      </p:sp>
      <p:sp>
        <p:nvSpPr>
          <p:cNvPr id="3" name="Espace réservé du contenu 2"/>
          <p:cNvSpPr>
            <a:spLocks noGrp="1"/>
          </p:cNvSpPr>
          <p:nvPr>
            <p:ph sz="quarter" idx="14"/>
          </p:nvPr>
        </p:nvSpPr>
        <p:spPr>
          <a:xfrm>
            <a:off x="359998" y="1347614"/>
            <a:ext cx="8406338" cy="3240360"/>
          </a:xfrm>
        </p:spPr>
        <p:txBody>
          <a:bodyPr/>
          <a:lstStyle/>
          <a:p>
            <a:pPr>
              <a:defRPr/>
            </a:pPr>
            <a:r>
              <a:rPr lang="fr-FR" sz="1600" b="1"/>
              <a:t>Rubrique obligatoire  où le candidat indique : </a:t>
            </a:r>
          </a:p>
          <a:p>
            <a:pPr>
              <a:defRPr/>
            </a:pPr>
            <a:endParaRPr lang="fr-FR" sz="500" b="1">
              <a:solidFill>
                <a:srgbClr val="F28E65"/>
              </a:solidFill>
            </a:endParaRPr>
          </a:p>
          <a:p>
            <a:pPr marL="285750" indent="-285750">
              <a:buClr>
                <a:srgbClr val="EC130E"/>
              </a:buClr>
              <a:buFont typeface="Arial" panose="020B0604020202020204" pitchFamily="34" charset="0"/>
              <a:buChar char="•"/>
              <a:defRPr/>
            </a:pPr>
            <a:r>
              <a:rPr lang="fr-FR" sz="1600" b="1">
                <a:solidFill>
                  <a:srgbClr val="ED7454"/>
                </a:solidFill>
              </a:rPr>
              <a:t>ses préférences parmi les vœux formulés ou pour un domaine particulier. </a:t>
            </a:r>
            <a:r>
              <a:rPr lang="fr-FR" sz="1600"/>
              <a:t>Ces informations seront très utiles aux commissions d’accès à l’enseignement supérieur (CAES) qui accompagnent les candidats n’ayant pas eu de proposition d’admission à partir du 2 juillet. </a:t>
            </a:r>
          </a:p>
          <a:p>
            <a:pPr>
              <a:defRPr/>
            </a:pPr>
            <a:endParaRPr lang="fr-FR" sz="500"/>
          </a:p>
          <a:p>
            <a:pPr marL="285750" indent="-285750">
              <a:buFont typeface="Arial" panose="020B0604020202020204" pitchFamily="34" charset="0"/>
              <a:buChar char="•"/>
              <a:defRPr/>
            </a:pPr>
            <a:r>
              <a:rPr lang="fr-FR" sz="1600" b="1">
                <a:solidFill>
                  <a:srgbClr val="ED7454"/>
                </a:solidFill>
              </a:rPr>
              <a:t>s’il souhaite candidater dans des formations hors </a:t>
            </a:r>
            <a:r>
              <a:rPr lang="fr-FR" sz="1600" b="1" err="1">
                <a:solidFill>
                  <a:srgbClr val="ED7454"/>
                </a:solidFill>
              </a:rPr>
              <a:t>Parcoursup</a:t>
            </a:r>
            <a:r>
              <a:rPr lang="fr-FR" sz="1600"/>
              <a:t> ou s’il a des projets professionnels ou personnels, en dehors de la plateforme. </a:t>
            </a:r>
          </a:p>
          <a:p>
            <a:pPr>
              <a:buFontTx/>
              <a:buChar char="-"/>
              <a:defRPr/>
            </a:pPr>
            <a:endParaRPr lang="fr-FR" sz="1100" b="1"/>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18</a:t>
            </a:fld>
            <a:endParaRPr lang="fr-FR"/>
          </a:p>
        </p:txBody>
      </p:sp>
      <p:sp>
        <p:nvSpPr>
          <p:cNvPr id="7" name="Rectangle à coins arrondis 6"/>
          <p:cNvSpPr/>
          <p:nvPr/>
        </p:nvSpPr>
        <p:spPr>
          <a:xfrm>
            <a:off x="269999" y="3651870"/>
            <a:ext cx="8478465" cy="1008112"/>
          </a:xfrm>
          <a:prstGeom prst="roundRect">
            <a:avLst/>
          </a:prstGeom>
          <a:solidFill>
            <a:srgbClr val="0C5076"/>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a:t>A noter : ces informations sont confidentielles et ne sont pas transmises aux formations. Elles permettent simplement de mieux suivre les candidats durant la procédure et de mieux analyser leurs motivations et besoins.</a:t>
            </a:r>
            <a:endParaRPr lang="fr-FR" sz="1600"/>
          </a:p>
        </p:txBody>
      </p:sp>
      <p:sp>
        <p:nvSpPr>
          <p:cNvPr id="8" name="Rectangle à coins arrondis 7"/>
          <p:cNvSpPr/>
          <p:nvPr/>
        </p:nvSpPr>
        <p:spPr>
          <a:xfrm>
            <a:off x="6604816" y="86105"/>
            <a:ext cx="2160240" cy="540000"/>
          </a:xfrm>
          <a:prstGeom prst="roundRect">
            <a:avLst/>
          </a:prstGeom>
          <a:solidFill>
            <a:srgbClr val="51B9AA"/>
          </a:solidFill>
          <a:ln>
            <a:solidFill>
              <a:srgbClr val="51B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Jusqu’au 8 avril inclus</a:t>
            </a:r>
            <a:endParaRPr lang="fr-FR" sz="1400" b="1" dirty="0">
              <a:solidFill>
                <a:schemeClr val="bg1"/>
              </a:solidFill>
            </a:endParaRPr>
          </a:p>
        </p:txBody>
      </p:sp>
    </p:spTree>
    <p:extLst>
      <p:ext uri="{BB962C8B-B14F-4D97-AF65-F5344CB8AC3E}">
        <p14:creationId xmlns:p14="http://schemas.microsoft.com/office/powerpoint/2010/main" xmlns="" val="1514647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400"/>
              <a:t>La rubrique « Activités et centre d’intérêts » </a:t>
            </a:r>
          </a:p>
        </p:txBody>
      </p:sp>
      <p:sp>
        <p:nvSpPr>
          <p:cNvPr id="3" name="Espace réservé du contenu 2"/>
          <p:cNvSpPr>
            <a:spLocks noGrp="1"/>
          </p:cNvSpPr>
          <p:nvPr>
            <p:ph sz="quarter" idx="14"/>
          </p:nvPr>
        </p:nvSpPr>
        <p:spPr>
          <a:xfrm>
            <a:off x="362646" y="1491630"/>
            <a:ext cx="8424000" cy="2774378"/>
          </a:xfrm>
        </p:spPr>
        <p:txBody>
          <a:bodyPr/>
          <a:lstStyle/>
          <a:p>
            <a:r>
              <a:rPr lang="fr-FR" sz="1800" b="1" dirty="0"/>
              <a:t>Rubrique facultative où le candidat : </a:t>
            </a:r>
          </a:p>
          <a:p>
            <a:pPr marL="285750" indent="-285750">
              <a:buClr>
                <a:srgbClr val="EC130E"/>
              </a:buClr>
              <a:buFont typeface="Arial" panose="020B0604020202020204" pitchFamily="34" charset="0"/>
              <a:buChar char="•"/>
            </a:pPr>
            <a:r>
              <a:rPr lang="fr-FR" sz="1800" b="1" dirty="0">
                <a:solidFill>
                  <a:srgbClr val="ED7454"/>
                </a:solidFill>
              </a:rPr>
              <a:t>renseigne des informations qui ne sont pas liées à sa scolarité et que le candidat souhaite porter à la connaissance des formations </a:t>
            </a:r>
            <a:endParaRPr lang="fr-FR" sz="1800" b="1" dirty="0" smtClean="0">
              <a:solidFill>
                <a:srgbClr val="ED7454"/>
              </a:solidFill>
            </a:endParaRPr>
          </a:p>
          <a:p>
            <a:pPr>
              <a:buClr>
                <a:srgbClr val="EC130E"/>
              </a:buClr>
            </a:pPr>
            <a:r>
              <a:rPr lang="fr-FR" sz="1800" dirty="0" smtClean="0"/>
              <a:t>ex </a:t>
            </a:r>
            <a:r>
              <a:rPr lang="fr-FR" sz="1800" dirty="0"/>
              <a:t>: activités extra-scolaires, stages / job, pratiques culturelles ou sportives</a:t>
            </a:r>
            <a:r>
              <a:rPr lang="fr-FR" sz="1800" dirty="0" smtClean="0"/>
              <a:t>…</a:t>
            </a:r>
            <a:endParaRPr lang="fr-FR" sz="1800" dirty="0"/>
          </a:p>
          <a:p>
            <a:pPr marL="285750" indent="-285750">
              <a:buClr>
                <a:srgbClr val="EC130E"/>
              </a:buClr>
              <a:buFont typeface="Arial" panose="020B0604020202020204" pitchFamily="34" charset="0"/>
              <a:buChar char="•"/>
            </a:pPr>
            <a:r>
              <a:rPr lang="fr-FR" sz="1800" dirty="0"/>
              <a:t>Un espace pour </a:t>
            </a:r>
            <a:r>
              <a:rPr lang="fr-FR" sz="1800" b="1" dirty="0">
                <a:solidFill>
                  <a:srgbClr val="ED7454"/>
                </a:solidFill>
              </a:rPr>
              <a:t>faire connaitre ses engagements </a:t>
            </a:r>
            <a:r>
              <a:rPr lang="fr-FR" sz="1800" dirty="0"/>
              <a:t>: vie lycéenne, engagement associatif, cordées de la réussite, etc…</a:t>
            </a:r>
          </a:p>
          <a:p>
            <a:endParaRPr lang="fr-FR" sz="1800" dirty="0"/>
          </a:p>
          <a:p>
            <a:endParaRPr lang="fr-FR" dirty="0"/>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19</a:t>
            </a:fld>
            <a:endParaRPr lang="fr-FR"/>
          </a:p>
        </p:txBody>
      </p:sp>
      <p:sp>
        <p:nvSpPr>
          <p:cNvPr id="7" name="Rectangle à coins arrondis 6"/>
          <p:cNvSpPr/>
          <p:nvPr/>
        </p:nvSpPr>
        <p:spPr>
          <a:xfrm>
            <a:off x="269999" y="3363838"/>
            <a:ext cx="8478465" cy="843558"/>
          </a:xfrm>
          <a:prstGeom prst="roundRect">
            <a:avLst/>
          </a:prstGeom>
          <a:solidFill>
            <a:srgbClr val="0C5076"/>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600"/>
              <a:t>Un atout pour se démarquer, parler davantage de soi et mettre en avant des qualités, des compétences ou des expériences qui ne transparaissent pas dans les bulletins scolaires</a:t>
            </a:r>
          </a:p>
        </p:txBody>
      </p:sp>
      <p:sp>
        <p:nvSpPr>
          <p:cNvPr id="8" name="Rectangle à coins arrondis 7"/>
          <p:cNvSpPr/>
          <p:nvPr/>
        </p:nvSpPr>
        <p:spPr>
          <a:xfrm>
            <a:off x="6604816" y="86105"/>
            <a:ext cx="2160240" cy="540000"/>
          </a:xfrm>
          <a:prstGeom prst="roundRect">
            <a:avLst/>
          </a:prstGeom>
          <a:solidFill>
            <a:srgbClr val="51B9AA"/>
          </a:solidFill>
          <a:ln>
            <a:solidFill>
              <a:srgbClr val="51B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Jusqu’au 8 avril inclus</a:t>
            </a:r>
            <a:endParaRPr lang="fr-FR" sz="1400" b="1" dirty="0">
              <a:solidFill>
                <a:schemeClr val="bg1"/>
              </a:solidFill>
            </a:endParaRPr>
          </a:p>
        </p:txBody>
      </p:sp>
    </p:spTree>
    <p:extLst>
      <p:ext uri="{BB962C8B-B14F-4D97-AF65-F5344CB8AC3E}">
        <p14:creationId xmlns:p14="http://schemas.microsoft.com/office/powerpoint/2010/main" xmlns="" val="2333459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fld id="{4B624170-3524-43D5-855A-19AF0147D08F}" type="datetime1">
              <a:rPr lang="fr-FR" cap="all" smtClean="0"/>
              <a:pPr algn="r"/>
              <a:t>11/01/2021</a:t>
            </a:fld>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109453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a:t>L’attestation de passation du questionnaire pour les vœux en licence de droit et sciences </a:t>
            </a:r>
          </a:p>
        </p:txBody>
      </p:sp>
      <p:sp>
        <p:nvSpPr>
          <p:cNvPr id="3" name="Espace réservé du contenu 2"/>
          <p:cNvSpPr>
            <a:spLocks noGrp="1"/>
          </p:cNvSpPr>
          <p:nvPr>
            <p:ph sz="quarter" idx="14"/>
          </p:nvPr>
        </p:nvSpPr>
        <p:spPr>
          <a:xfrm>
            <a:off x="359999" y="1491630"/>
            <a:ext cx="8532482" cy="3312368"/>
          </a:xfrm>
        </p:spPr>
        <p:txBody>
          <a:bodyPr/>
          <a:lstStyle/>
          <a:p>
            <a:pPr>
              <a:defRPr/>
            </a:pPr>
            <a:endParaRPr lang="fr-FR" sz="1600" b="1" dirty="0"/>
          </a:p>
          <a:p>
            <a:pPr>
              <a:defRPr/>
            </a:pPr>
            <a:r>
              <a:rPr lang="fr-FR" sz="1600" b="1" dirty="0"/>
              <a:t>Obligatoire pour les candidats qui formulent des vœux en licence de Droit ou dans les licences de Sciences :</a:t>
            </a:r>
          </a:p>
          <a:p>
            <a:pPr>
              <a:defRPr/>
            </a:pPr>
            <a:endParaRPr lang="fr-FR" sz="800" b="1" dirty="0">
              <a:solidFill>
                <a:srgbClr val="ED7454"/>
              </a:solidFill>
            </a:endParaRPr>
          </a:p>
          <a:p>
            <a:pPr>
              <a:defRPr/>
            </a:pPr>
            <a:r>
              <a:rPr lang="fr-FR" sz="1600" b="1" dirty="0">
                <a:solidFill>
                  <a:srgbClr val="ED7454"/>
                </a:solidFill>
              </a:rPr>
              <a:t>Un questionnaire en ligne sur le site Terminales2020-2021.fr</a:t>
            </a:r>
          </a:p>
          <a:p>
            <a:pPr marL="285750" indent="-285750">
              <a:buFont typeface="Wingdings"/>
              <a:buChar char="à"/>
              <a:defRPr/>
            </a:pPr>
            <a:r>
              <a:rPr lang="fr-FR" sz="1600" dirty="0">
                <a:sym typeface="Wingdings" panose="05000000000000000000" pitchFamily="2" charset="2"/>
              </a:rPr>
              <a:t>Accessible (</a:t>
            </a:r>
            <a:r>
              <a:rPr lang="fr-FR" sz="1600" b="1" dirty="0">
                <a:sym typeface="Wingdings" panose="05000000000000000000" pitchFamily="2" charset="2"/>
              </a:rPr>
              <a:t>à partir du 20 janvier 2021</a:t>
            </a:r>
            <a:r>
              <a:rPr lang="fr-FR" sz="1600" dirty="0">
                <a:sym typeface="Wingdings" panose="05000000000000000000" pitchFamily="2" charset="2"/>
              </a:rPr>
              <a:t>) à partir des fiches de formations concernées ;</a:t>
            </a:r>
          </a:p>
          <a:p>
            <a:pPr marL="285750" indent="-285750">
              <a:buFont typeface="Wingdings"/>
              <a:buChar char="à"/>
              <a:defRPr/>
            </a:pPr>
            <a:r>
              <a:rPr lang="fr-FR" sz="1600" dirty="0"/>
              <a:t>Pour avoir un aperçu des connaissances et des compétences à mobiliser dans la formation demandée ;</a:t>
            </a:r>
          </a:p>
          <a:p>
            <a:pPr>
              <a:defRPr/>
            </a:pPr>
            <a:r>
              <a:rPr lang="fr-FR" sz="1600" dirty="0">
                <a:sym typeface="Wingdings" panose="05000000000000000000" pitchFamily="2" charset="2"/>
              </a:rPr>
              <a:t> </a:t>
            </a:r>
            <a:r>
              <a:rPr lang="fr-FR" sz="1600" dirty="0"/>
              <a:t>Les résultats n'appartiennent qu’au seul candidat : </a:t>
            </a:r>
            <a:r>
              <a:rPr lang="fr-FR" sz="1600" b="1" dirty="0"/>
              <a:t>pas de transmission aux universités.</a:t>
            </a:r>
            <a:endParaRPr lang="fr-FR" sz="1600" b="1" dirty="0">
              <a:solidFill>
                <a:srgbClr val="F28E65"/>
              </a:solidFill>
            </a:endParaRPr>
          </a:p>
          <a:p>
            <a:pPr>
              <a:defRPr/>
            </a:pPr>
            <a:r>
              <a:rPr lang="fr-FR" sz="1600" b="1" dirty="0">
                <a:solidFill>
                  <a:srgbClr val="ED7454"/>
                </a:solidFill>
              </a:rPr>
              <a:t/>
            </a:r>
            <a:br>
              <a:rPr lang="fr-FR" sz="1600" b="1" dirty="0">
                <a:solidFill>
                  <a:srgbClr val="ED7454"/>
                </a:solidFill>
              </a:rPr>
            </a:br>
            <a:r>
              <a:rPr lang="fr-FR" sz="1600" b="1" dirty="0">
                <a:solidFill>
                  <a:srgbClr val="ED7454"/>
                </a:solidFill>
              </a:rPr>
              <a:t>Une attestation de passation à télécharger </a:t>
            </a:r>
            <a:r>
              <a:rPr lang="fr-FR" sz="1600" b="1" dirty="0" smtClean="0">
                <a:solidFill>
                  <a:srgbClr val="ED7454"/>
                </a:solidFill>
              </a:rPr>
              <a:t>est </a:t>
            </a:r>
            <a:r>
              <a:rPr lang="fr-FR" sz="1600" b="1" dirty="0">
                <a:solidFill>
                  <a:srgbClr val="ED7454"/>
                </a:solidFill>
              </a:rPr>
              <a:t>à joindre à son dossier.           </a:t>
            </a:r>
          </a:p>
          <a:p>
            <a:endParaRPr lang="fr-FR" dirty="0"/>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a:p>
        </p:txBody>
      </p:sp>
      <p:sp>
        <p:nvSpPr>
          <p:cNvPr id="7" name="Rectangle à coins arrondis 6"/>
          <p:cNvSpPr/>
          <p:nvPr/>
        </p:nvSpPr>
        <p:spPr>
          <a:xfrm>
            <a:off x="6604816" y="86105"/>
            <a:ext cx="2160240" cy="540000"/>
          </a:xfrm>
          <a:prstGeom prst="roundRect">
            <a:avLst/>
          </a:prstGeom>
          <a:solidFill>
            <a:srgbClr val="51B9AA"/>
          </a:solidFill>
          <a:ln>
            <a:solidFill>
              <a:srgbClr val="51B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Jusqu’au 8 avril inclus</a:t>
            </a:r>
            <a:endParaRPr lang="fr-FR" sz="1400" b="1" dirty="0">
              <a:solidFill>
                <a:schemeClr val="bg1"/>
              </a:solidFill>
            </a:endParaRPr>
          </a:p>
        </p:txBody>
      </p:sp>
    </p:spTree>
    <p:extLst>
      <p:ext uri="{BB962C8B-B14F-4D97-AF65-F5344CB8AC3E}">
        <p14:creationId xmlns:p14="http://schemas.microsoft.com/office/powerpoint/2010/main" xmlns="" val="821310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400"/>
              <a:t>La fiche avenir renseignée par le lycée </a:t>
            </a:r>
          </a:p>
        </p:txBody>
      </p:sp>
      <p:sp>
        <p:nvSpPr>
          <p:cNvPr id="3" name="Espace réservé du contenu 2"/>
          <p:cNvSpPr>
            <a:spLocks noGrp="1"/>
          </p:cNvSpPr>
          <p:nvPr>
            <p:ph sz="quarter" idx="14"/>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800" dirty="0"/>
              <a:t>Le 2ème conseil de classe examine les vœux de chaque lycéen avec </a:t>
            </a:r>
            <a:r>
              <a:rPr lang="fr-FR" sz="1800" b="1" dirty="0">
                <a:solidFill>
                  <a:srgbClr val="F28E65"/>
                </a:solidFill>
              </a:rPr>
              <a:t>bienveillance et confiance </a:t>
            </a:r>
            <a:r>
              <a:rPr lang="fr-FR" sz="1800" dirty="0"/>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800" dirty="0">
                <a:solidFill>
                  <a:srgbClr val="3D566E"/>
                </a:solidFill>
              </a:rPr>
              <a:t> </a:t>
            </a:r>
            <a:r>
              <a:rPr lang="fr-FR" sz="1800" dirty="0"/>
              <a:t>Pour chaque lycéen</a:t>
            </a:r>
            <a:r>
              <a:rPr lang="fr-FR" sz="1800" dirty="0">
                <a:solidFill>
                  <a:srgbClr val="3D566E"/>
                </a:solidFill>
              </a:rPr>
              <a:t>, une </a:t>
            </a:r>
            <a:r>
              <a:rPr lang="fr-FR" sz="1800" b="1" dirty="0">
                <a:solidFill>
                  <a:srgbClr val="F28E65"/>
                </a:solidFill>
              </a:rPr>
              <a:t>fiche Avenir</a:t>
            </a:r>
            <a:r>
              <a:rPr lang="fr-FR" sz="1800" dirty="0">
                <a:solidFill>
                  <a:srgbClr val="3D566E"/>
                </a:solidFill>
              </a:rPr>
              <a:t> </a:t>
            </a:r>
            <a:r>
              <a:rPr lang="fr-FR" sz="1800" dirty="0"/>
              <a:t>est renseignée par le lycée et versée au dossier de l’élève : </a:t>
            </a:r>
          </a:p>
          <a:p>
            <a:pPr marL="627063" lvl="1" indent="-169863" defTabSz="457200">
              <a:spcBef>
                <a:spcPct val="20000"/>
              </a:spcBef>
              <a:spcAft>
                <a:spcPts val="0"/>
              </a:spcAft>
              <a:buClr>
                <a:srgbClr val="FF0000"/>
              </a:buClr>
              <a:defRPr/>
            </a:pPr>
            <a:r>
              <a:rPr lang="fr-FR" sz="1400" dirty="0">
                <a:solidFill>
                  <a:srgbClr val="0C5076"/>
                </a:solidFill>
              </a:rPr>
              <a:t>les notes de l’élève : moyennes de terminale, appréciation des professeurs par discipline, positionnement dans la classe</a:t>
            </a:r>
          </a:p>
          <a:p>
            <a:pPr marL="627063" lvl="1" indent="-169863" defTabSz="457200">
              <a:spcBef>
                <a:spcPct val="20000"/>
              </a:spcBef>
              <a:spcAft>
                <a:spcPts val="0"/>
              </a:spcAft>
              <a:buClr>
                <a:srgbClr val="FF0000"/>
              </a:buClr>
              <a:defRPr/>
            </a:pPr>
            <a:r>
              <a:rPr lang="fr-FR" sz="1400" dirty="0">
                <a:solidFill>
                  <a:srgbClr val="0C5076"/>
                </a:solidFill>
              </a:rPr>
              <a:t>les appréciations du professeur principal sur des compétences transversales</a:t>
            </a:r>
          </a:p>
          <a:p>
            <a:pPr marL="627063" lvl="1" indent="-169863" defTabSz="457200">
              <a:spcBef>
                <a:spcPct val="20000"/>
              </a:spcBef>
              <a:spcAft>
                <a:spcPts val="0"/>
              </a:spcAft>
              <a:buClr>
                <a:srgbClr val="FF0000"/>
              </a:buClr>
              <a:defRPr/>
            </a:pPr>
            <a:r>
              <a:rPr lang="fr-FR" sz="1400" dirty="0">
                <a:solidFill>
                  <a:srgbClr val="0C5076"/>
                </a:solidFill>
              </a:rPr>
              <a:t>l’avis du chef d’établissement pour chaque vœu</a:t>
            </a:r>
          </a:p>
          <a:p>
            <a:pPr marL="627063" lvl="1" indent="-169863" defTabSz="457200">
              <a:spcBef>
                <a:spcPct val="20000"/>
              </a:spcBef>
              <a:spcAft>
                <a:spcPts val="0"/>
              </a:spcAft>
              <a:buClr>
                <a:srgbClr val="FF0000"/>
              </a:buClr>
              <a:defRPr/>
            </a:pPr>
            <a:endParaRPr lang="fr-FR" sz="8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800" dirty="0"/>
              <a:t>La fiche Avenir est consultable par le lycéen dans son dossier </a:t>
            </a:r>
            <a:r>
              <a:rPr lang="fr-FR" sz="1800" b="1" dirty="0"/>
              <a:t>à partir du 27 </a:t>
            </a:r>
            <a:r>
              <a:rPr lang="fr-FR" sz="1800" b="1" dirty="0" smtClean="0"/>
              <a:t>mai</a:t>
            </a:r>
            <a:endParaRPr lang="fr-FR" sz="18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21</a:t>
            </a:fld>
            <a:endParaRPr lang="fr-FR"/>
          </a:p>
        </p:txBody>
      </p:sp>
    </p:spTree>
    <p:extLst>
      <p:ext uri="{BB962C8B-B14F-4D97-AF65-F5344CB8AC3E}">
        <p14:creationId xmlns:p14="http://schemas.microsoft.com/office/powerpoint/2010/main" xmlns="" val="5442672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900001"/>
            <a:ext cx="8784001" cy="447614"/>
          </a:xfrm>
        </p:spPr>
        <p:txBody>
          <a:bodyPr/>
          <a:lstStyle/>
          <a:p>
            <a:r>
              <a:rPr lang="fr-FR" sz="2400"/>
              <a:t>Récapitulatif des éléments transmis à chaque formation</a:t>
            </a:r>
          </a:p>
        </p:txBody>
      </p:sp>
      <p:sp>
        <p:nvSpPr>
          <p:cNvPr id="4" name="Espace réservé du texte 3"/>
          <p:cNvSpPr>
            <a:spLocks noGrp="1"/>
          </p:cNvSpPr>
          <p:nvPr>
            <p:ph type="body" sz="quarter" idx="14"/>
          </p:nvPr>
        </p:nvSpPr>
        <p:spPr>
          <a:xfrm>
            <a:off x="360001" y="1357279"/>
            <a:ext cx="3707945" cy="2947500"/>
          </a:xfrm>
        </p:spPr>
        <p:txBody>
          <a:bodyPr/>
          <a:lstStyle/>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le projet de formation motivé</a:t>
            </a:r>
          </a:p>
          <a:p>
            <a:pPr marL="17780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les pièces complémentaires </a:t>
            </a:r>
            <a:r>
              <a:rPr lang="fr-FR" sz="2000" dirty="0"/>
              <a:t>demandées par certaines formations</a:t>
            </a:r>
          </a:p>
          <a:p>
            <a:pPr marL="17780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la rubrique « Activités et centres d’intérêt </a:t>
            </a:r>
            <a:r>
              <a:rPr lang="fr-FR" sz="2000" dirty="0"/>
              <a:t>», si elle a été renseignée</a:t>
            </a:r>
            <a:r>
              <a:rPr lang="fr-FR" sz="2000" dirty="0">
                <a:solidFill>
                  <a:srgbClr val="3D566E"/>
                </a:solidFill>
              </a:rPr>
              <a:t> </a:t>
            </a:r>
          </a:p>
          <a:p>
            <a:pPr marL="17780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la fiche Avenir </a:t>
            </a:r>
            <a:r>
              <a:rPr lang="fr-FR" sz="2000" dirty="0"/>
              <a:t>renseignée par le lycée</a:t>
            </a:r>
            <a:r>
              <a:rPr lang="fr-FR" sz="2000" dirty="0">
                <a:solidFill>
                  <a:srgbClr val="3D566E"/>
                </a:solidFill>
              </a:rPr>
              <a:t> </a:t>
            </a:r>
            <a:endParaRPr lang="fr-FR" sz="20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defRPr/>
            </a:pPr>
            <a:endParaRPr lang="fr-FR" sz="2000" dirty="0">
              <a:solidFill>
                <a:srgbClr val="3D566E"/>
              </a:solidFill>
              <a:latin typeface="Calibri"/>
            </a:endParaRPr>
          </a:p>
          <a:p>
            <a:pPr marL="177800" lvl="0" indent="-177800" defTabSz="457200">
              <a:spcBef>
                <a:spcPct val="20000"/>
              </a:spcBef>
              <a:spcAft>
                <a:spcPts val="0"/>
              </a:spcAft>
              <a:buClr>
                <a:srgbClr val="FF0000"/>
              </a:buClr>
              <a:buSzPct val="100000"/>
              <a:buFont typeface="Lucida Grande"/>
              <a:buChar char="&gt;"/>
              <a:defRPr/>
            </a:pPr>
            <a:endParaRPr lang="fr-FR" sz="2000" dirty="0">
              <a:solidFill>
                <a:srgbClr val="3D566E"/>
              </a:solidFill>
              <a:latin typeface="Calibri"/>
            </a:endParaRPr>
          </a:p>
          <a:p>
            <a:endParaRPr lang="fr-FR" dirty="0"/>
          </a:p>
        </p:txBody>
      </p:sp>
      <p:sp>
        <p:nvSpPr>
          <p:cNvPr id="6" name="Espace réservé du texte 5"/>
          <p:cNvSpPr>
            <a:spLocks noGrp="1"/>
          </p:cNvSpPr>
          <p:nvPr>
            <p:ph type="body" sz="quarter" idx="16"/>
          </p:nvPr>
        </p:nvSpPr>
        <p:spPr>
          <a:xfrm>
            <a:off x="4320335" y="1357279"/>
            <a:ext cx="4317973" cy="3554157"/>
          </a:xfrm>
        </p:spPr>
        <p:txBody>
          <a:bodyPr/>
          <a:lstStyle/>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Bulletins scolaires et notes du baccalauréat </a:t>
            </a:r>
            <a:r>
              <a:rPr lang="fr-FR" sz="2000" b="1" dirty="0">
                <a:solidFill>
                  <a:srgbClr val="3D566E"/>
                </a:solidFill>
              </a:rPr>
              <a:t>: </a:t>
            </a:r>
          </a:p>
          <a:p>
            <a:pPr lvl="1"/>
            <a:r>
              <a:rPr lang="fr-FR" sz="1600" b="1" dirty="0">
                <a:solidFill>
                  <a:srgbClr val="0C5076"/>
                </a:solidFill>
              </a:rPr>
              <a:t>Année de première </a:t>
            </a:r>
            <a:r>
              <a:rPr lang="fr-FR" sz="1600" dirty="0">
                <a:solidFill>
                  <a:srgbClr val="0C5076"/>
                </a:solidFill>
              </a:rPr>
              <a:t>: bulletins scolaires, notes </a:t>
            </a:r>
            <a:r>
              <a:rPr lang="fr-FR" sz="1600" dirty="0">
                <a:solidFill>
                  <a:srgbClr val="F28E65"/>
                </a:solidFill>
              </a:rPr>
              <a:t>des évaluations communes </a:t>
            </a:r>
            <a:endParaRPr lang="fr-FR" sz="1600" dirty="0" smtClean="0">
              <a:solidFill>
                <a:srgbClr val="F28E65"/>
              </a:solidFill>
            </a:endParaRPr>
          </a:p>
          <a:p>
            <a:pPr lvl="1"/>
            <a:r>
              <a:rPr lang="fr-FR" sz="1600" b="1" dirty="0" smtClean="0">
                <a:solidFill>
                  <a:srgbClr val="0C5076"/>
                </a:solidFill>
              </a:rPr>
              <a:t>Année </a:t>
            </a:r>
            <a:r>
              <a:rPr lang="fr-FR" sz="1600" b="1" dirty="0">
                <a:solidFill>
                  <a:srgbClr val="0C5076"/>
                </a:solidFill>
              </a:rPr>
              <a:t>de terminale </a:t>
            </a:r>
            <a:r>
              <a:rPr lang="fr-FR" sz="1600" dirty="0">
                <a:solidFill>
                  <a:srgbClr val="0C5076"/>
                </a:solidFill>
              </a:rPr>
              <a:t>: bulletins scolaires </a:t>
            </a:r>
            <a:r>
              <a:rPr lang="fr-FR" sz="1600" dirty="0" smtClean="0">
                <a:solidFill>
                  <a:srgbClr val="0C5076"/>
                </a:solidFill>
              </a:rPr>
              <a:t>(1er </a:t>
            </a:r>
            <a:r>
              <a:rPr lang="fr-FR" sz="1600" dirty="0">
                <a:solidFill>
                  <a:srgbClr val="0C5076"/>
                </a:solidFill>
              </a:rPr>
              <a:t>et 2e </a:t>
            </a:r>
            <a:r>
              <a:rPr lang="fr-FR" sz="1600" dirty="0" smtClean="0">
                <a:solidFill>
                  <a:srgbClr val="0C5076"/>
                </a:solidFill>
              </a:rPr>
              <a:t>trimestres), </a:t>
            </a:r>
            <a:r>
              <a:rPr lang="fr-FR" sz="1600" dirty="0">
                <a:solidFill>
                  <a:srgbClr val="F28E65"/>
                </a:solidFill>
              </a:rPr>
              <a:t>notes des épreuves finales des deux enseignements de spécialité suivis en classe de terminale </a:t>
            </a:r>
            <a:endParaRPr lang="fr-FR" sz="1600" dirty="0" smtClean="0">
              <a:solidFill>
                <a:srgbClr val="F28E65"/>
              </a:solidFill>
            </a:endParaRPr>
          </a:p>
          <a:p>
            <a:pPr lvl="0" defTabSz="457200">
              <a:spcBef>
                <a:spcPct val="20000"/>
              </a:spcBef>
              <a:spcAft>
                <a:spcPts val="0"/>
              </a:spcAft>
              <a:buClr>
                <a:srgbClr val="FF0000"/>
              </a:buClr>
              <a:buSzPct val="100000"/>
              <a:defRPr/>
            </a:pPr>
            <a:endParaRPr lang="fr-FR" dirty="0" smtClean="0"/>
          </a:p>
          <a:p>
            <a:pPr lvl="0" defTabSz="457200">
              <a:spcBef>
                <a:spcPct val="20000"/>
              </a:spcBef>
              <a:spcAft>
                <a:spcPts val="0"/>
              </a:spcAft>
              <a:buClr>
                <a:srgbClr val="FF0000"/>
              </a:buClr>
              <a:buSzPct val="100000"/>
              <a:defRPr/>
            </a:pPr>
            <a:endParaRPr lang="fr-FR" dirty="0"/>
          </a:p>
        </p:txBody>
      </p:sp>
      <p:sp>
        <p:nvSpPr>
          <p:cNvPr id="7" name="Espace réservé de la date 6"/>
          <p:cNvSpPr>
            <a:spLocks noGrp="1"/>
          </p:cNvSpPr>
          <p:nvPr>
            <p:ph type="dt" sz="half" idx="10"/>
          </p:nvPr>
        </p:nvSpPr>
        <p:spPr/>
        <p:txBody>
          <a:bodyPr/>
          <a:lstStyle/>
          <a:p>
            <a:pPr algn="r"/>
            <a:fld id="{86A7E527-2B74-4939-A608-D1C0574CE027}" type="datetime1">
              <a:rPr lang="fr-FR" cap="all" smtClean="0"/>
              <a:pPr algn="r"/>
              <a:t>11/01/2021</a:t>
            </a:fld>
            <a:endParaRPr lang="fr-FR" cap="all"/>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22</a:t>
            </a:fld>
            <a:endParaRPr lang="fr-FR"/>
          </a:p>
        </p:txBody>
      </p:sp>
    </p:spTree>
    <p:extLst>
      <p:ext uri="{BB962C8B-B14F-4D97-AF65-F5344CB8AC3E}">
        <p14:creationId xmlns:p14="http://schemas.microsoft.com/office/powerpoint/2010/main" xmlns="" val="367139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a:t>Etape 3 : consulter les réponses des formations et faire ses choix </a:t>
            </a:r>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pPr algn="r"/>
              <a:t>11/01/2021</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23</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xmlns="" val="0"/>
              </a:ext>
            </a:extLst>
          </a:blip>
          <a:srcRect t="13566" b="13566"/>
          <a:stretch>
            <a:fillRect/>
          </a:stretch>
        </p:blipFill>
        <p:spPr>
          <a:xfrm>
            <a:off x="962825" y="666800"/>
            <a:ext cx="7218511" cy="3140962"/>
          </a:xfrm>
        </p:spPr>
      </p:pic>
    </p:spTree>
    <p:extLst>
      <p:ext uri="{BB962C8B-B14F-4D97-AF65-F5344CB8AC3E}">
        <p14:creationId xmlns:p14="http://schemas.microsoft.com/office/powerpoint/2010/main" xmlns="" val="8025920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360000" y="1203598"/>
            <a:ext cx="8424000" cy="2574000"/>
          </a:xfrm>
        </p:spPr>
        <p:txBody>
          <a:bodyPr/>
          <a:lstStyle/>
          <a:p>
            <a:pPr algn="ctr"/>
            <a:endParaRPr lang="fr-FR" sz="1800" dirty="0" smtClean="0"/>
          </a:p>
          <a:p>
            <a:pPr algn="ctr"/>
            <a:endParaRPr lang="fr-FR" sz="1800" dirty="0"/>
          </a:p>
          <a:p>
            <a:pPr algn="ctr"/>
            <a:r>
              <a:rPr lang="fr-FR" sz="1800" dirty="0" smtClean="0"/>
              <a:t>ICI VISUEL ETAPE 3 </a:t>
            </a:r>
            <a:endParaRPr lang="fr-FR" sz="1800" dirty="0"/>
          </a:p>
        </p:txBody>
      </p:sp>
      <p:sp>
        <p:nvSpPr>
          <p:cNvPr id="4" name="Espace réservé du texte 3"/>
          <p:cNvSpPr>
            <a:spLocks noGrp="1"/>
          </p:cNvSpPr>
          <p:nvPr>
            <p:ph type="body" sz="quarter" idx="13"/>
          </p:nvPr>
        </p:nvSpPr>
        <p:spPr/>
        <p:txBody>
          <a:bodyPr/>
          <a:lstStyle/>
          <a:p>
            <a:endParaRPr lang="fr-FR"/>
          </a:p>
        </p:txBody>
      </p:sp>
      <p:sp>
        <p:nvSpPr>
          <p:cNvPr id="5" name="Espace réservé de la date 4"/>
          <p:cNvSpPr>
            <a:spLocks noGrp="1"/>
          </p:cNvSpPr>
          <p:nvPr>
            <p:ph type="dt" sz="half" idx="10"/>
          </p:nvPr>
        </p:nvSpPr>
        <p:spPr/>
        <p:txBody>
          <a:bodyPr/>
          <a:lstStyle/>
          <a:p>
            <a:pPr algn="r"/>
            <a:fld id="{FDBAC4F6-4E84-4679-BE94-C9B9379D1234}"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24</a:t>
            </a:fld>
            <a:endParaRPr lang="fr-FR" dirty="0"/>
          </a:p>
        </p:txBody>
      </p:sp>
      <p:pic>
        <p:nvPicPr>
          <p:cNvPr id="7" name="Imag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164611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0"/>
            <a:ext cx="8604489" cy="720000"/>
          </a:xfrm>
        </p:spPr>
        <p:txBody>
          <a:bodyPr/>
          <a:lstStyle/>
          <a:p>
            <a:r>
              <a:rPr lang="fr-FR" sz="2400" dirty="0" smtClean="0"/>
              <a:t>LA PHASE D’ADMISSION PRINCIPALE</a:t>
            </a:r>
            <a:br>
              <a:rPr lang="fr-FR" sz="2400" dirty="0" smtClean="0"/>
            </a:br>
            <a:r>
              <a:rPr lang="fr-FR" sz="2400" dirty="0" smtClean="0"/>
              <a:t>27 MAI AU 16 JUILLET </a:t>
            </a:r>
            <a:br>
              <a:rPr lang="fr-FR" sz="2400" dirty="0" smtClean="0"/>
            </a:br>
            <a:r>
              <a:rPr lang="fr-FR" sz="2400" dirty="0" smtClean="0"/>
              <a:t/>
            </a:r>
            <a:br>
              <a:rPr lang="fr-FR" sz="2400" dirty="0" smtClean="0"/>
            </a:br>
            <a:endParaRPr lang="fr-FR" sz="2400" dirty="0"/>
          </a:p>
        </p:txBody>
      </p:sp>
      <p:sp>
        <p:nvSpPr>
          <p:cNvPr id="3" name="Espace réservé du contenu 2"/>
          <p:cNvSpPr>
            <a:spLocks noGrp="1"/>
          </p:cNvSpPr>
          <p:nvPr>
            <p:ph sz="quarter" idx="14"/>
          </p:nvPr>
        </p:nvSpPr>
        <p:spPr>
          <a:xfrm>
            <a:off x="342336" y="1672772"/>
            <a:ext cx="8424000" cy="3363878"/>
          </a:xfrm>
        </p:spPr>
        <p:txBody>
          <a:bodyPr/>
          <a:lstStyle/>
          <a:p>
            <a:pPr marL="177800" lvl="0" indent="-177800" defTabSz="457200">
              <a:spcAft>
                <a:spcPts val="0"/>
              </a:spcAft>
              <a:buClr>
                <a:srgbClr val="FF0000"/>
              </a:buClr>
              <a:buSzPct val="100000"/>
              <a:buFont typeface="Lucida Grande"/>
              <a:buChar char="&gt;"/>
            </a:pPr>
            <a:r>
              <a:rPr lang="fr-FR" sz="1800" dirty="0">
                <a:solidFill>
                  <a:srgbClr val="3D566E"/>
                </a:solidFill>
              </a:rPr>
              <a:t>Les candidats consultent </a:t>
            </a:r>
            <a:r>
              <a:rPr lang="fr-FR" sz="1800" b="1" dirty="0" smtClean="0">
                <a:solidFill>
                  <a:srgbClr val="F28E65"/>
                </a:solidFill>
              </a:rPr>
              <a:t>les réponses des formations le 27 mai </a:t>
            </a:r>
          </a:p>
          <a:p>
            <a:pPr lvl="0" defTabSz="457200">
              <a:spcAft>
                <a:spcPts val="0"/>
              </a:spcAft>
              <a:buClr>
                <a:srgbClr val="FF0000"/>
              </a:buClr>
              <a:buSzPct val="100000"/>
            </a:pPr>
            <a:endParaRPr lang="fr-FR" sz="1800" b="1" dirty="0" smtClean="0">
              <a:solidFill>
                <a:srgbClr val="F28E65"/>
              </a:solidFill>
            </a:endParaRPr>
          </a:p>
          <a:p>
            <a:pPr marL="177800" lvl="0" indent="-177800" defTabSz="457200">
              <a:spcAft>
                <a:spcPts val="0"/>
              </a:spcAft>
              <a:buClr>
                <a:srgbClr val="FF0000"/>
              </a:buClr>
              <a:buSzPct val="100000"/>
              <a:buFont typeface="Lucida Grande"/>
              <a:buChar char="&gt;"/>
            </a:pPr>
            <a:r>
              <a:rPr lang="fr-FR" sz="1800" b="1" dirty="0" smtClean="0">
                <a:solidFill>
                  <a:srgbClr val="F28E65"/>
                </a:solidFill>
              </a:rPr>
              <a:t>Ils reçoivent </a:t>
            </a:r>
            <a:r>
              <a:rPr lang="fr-FR" sz="1800" b="1" dirty="0">
                <a:solidFill>
                  <a:srgbClr val="F28E65"/>
                </a:solidFill>
              </a:rPr>
              <a:t>les propositions d’admission au fur et à </a:t>
            </a:r>
            <a:r>
              <a:rPr lang="fr-FR" sz="1800" b="1" dirty="0" smtClean="0">
                <a:solidFill>
                  <a:srgbClr val="F28E65"/>
                </a:solidFill>
              </a:rPr>
              <a:t>mesure et en continu</a:t>
            </a:r>
            <a:r>
              <a:rPr lang="fr-FR" sz="1800" b="1" dirty="0" smtClean="0">
                <a:solidFill>
                  <a:srgbClr val="3D566E"/>
                </a:solidFill>
              </a:rPr>
              <a:t> </a:t>
            </a:r>
            <a:r>
              <a:rPr lang="fr-FR" sz="1800" b="1" dirty="0">
                <a:solidFill>
                  <a:srgbClr val="3D566E"/>
                </a:solidFill>
              </a:rPr>
              <a:t>: </a:t>
            </a:r>
            <a:r>
              <a:rPr lang="fr-FR" sz="1800" dirty="0">
                <a:solidFill>
                  <a:srgbClr val="3D566E"/>
                </a:solidFill>
              </a:rPr>
              <a:t>chaque fois qu’un candidat </a:t>
            </a:r>
            <a:r>
              <a:rPr lang="fr-FR" sz="1800" dirty="0" smtClean="0">
                <a:solidFill>
                  <a:srgbClr val="3D566E"/>
                </a:solidFill>
              </a:rPr>
              <a:t>fait son </a:t>
            </a:r>
            <a:r>
              <a:rPr lang="fr-FR" sz="1800" dirty="0">
                <a:solidFill>
                  <a:srgbClr val="3D566E"/>
                </a:solidFill>
              </a:rPr>
              <a:t>choix, il </a:t>
            </a:r>
            <a:r>
              <a:rPr lang="fr-FR" sz="1800" dirty="0" smtClean="0">
                <a:solidFill>
                  <a:srgbClr val="3D566E"/>
                </a:solidFill>
              </a:rPr>
              <a:t>libère </a:t>
            </a:r>
            <a:r>
              <a:rPr lang="fr-FR" sz="1800" dirty="0">
                <a:solidFill>
                  <a:srgbClr val="3D566E"/>
                </a:solidFill>
              </a:rPr>
              <a:t>des places qui sont immédiatement proposées à d’autres candidats. </a:t>
            </a:r>
            <a:endParaRPr lang="fr-FR" sz="1800" dirty="0" smtClean="0">
              <a:solidFill>
                <a:srgbClr val="3D566E"/>
              </a:solidFill>
            </a:endParaRPr>
          </a:p>
          <a:p>
            <a:pPr lvl="0" defTabSz="457200">
              <a:spcAft>
                <a:spcPts val="0"/>
              </a:spcAft>
              <a:buClr>
                <a:srgbClr val="FF0000"/>
              </a:buClr>
              <a:buSzPct val="100000"/>
            </a:pPr>
            <a:endParaRPr lang="fr-FR" sz="1800" dirty="0" smtClean="0">
              <a:solidFill>
                <a:srgbClr val="3D566E"/>
              </a:solidFill>
            </a:endParaRPr>
          </a:p>
          <a:p>
            <a:pPr marL="177800" lvl="0" indent="-177800" defTabSz="457200">
              <a:spcAft>
                <a:spcPts val="0"/>
              </a:spcAft>
              <a:buClr>
                <a:srgbClr val="FF0000"/>
              </a:buClr>
              <a:buSzPct val="100000"/>
              <a:buFont typeface="Lucida Grande"/>
              <a:buChar char="&gt;"/>
            </a:pPr>
            <a:r>
              <a:rPr lang="fr-FR" sz="1800" dirty="0" smtClean="0">
                <a:solidFill>
                  <a:srgbClr val="3D566E"/>
                </a:solidFill>
              </a:rPr>
              <a:t>Ils doivent obligatoirement répondre à chaque proposition d’admission reçue </a:t>
            </a:r>
            <a:r>
              <a:rPr lang="fr-FR" sz="1800" b="1" dirty="0">
                <a:solidFill>
                  <a:srgbClr val="F28E65"/>
                </a:solidFill>
              </a:rPr>
              <a:t>avant la date limite indiquée dans leur dossier. </a:t>
            </a:r>
          </a:p>
          <a:p>
            <a:pPr lvl="0" defTabSz="457200">
              <a:spcAft>
                <a:spcPts val="0"/>
              </a:spcAft>
              <a:buClr>
                <a:srgbClr val="FF0000"/>
              </a:buClr>
              <a:buSzPct val="100000"/>
            </a:pPr>
            <a:endParaRPr lang="fr-FR" sz="1800" b="1" dirty="0" smtClean="0">
              <a:solidFill>
                <a:srgbClr val="F28E65"/>
              </a:solidFill>
            </a:endParaRPr>
          </a:p>
          <a:p>
            <a:pPr marL="177800" lvl="0" indent="-177800" defTabSz="457200">
              <a:spcAft>
                <a:spcPts val="0"/>
              </a:spcAft>
              <a:buClr>
                <a:srgbClr val="FF0000"/>
              </a:buClr>
              <a:buSzPct val="100000"/>
              <a:buFont typeface="Lucida Grande"/>
              <a:buChar char="&gt;"/>
            </a:pPr>
            <a:r>
              <a:rPr lang="fr-FR" sz="1800" b="1" dirty="0" smtClean="0">
                <a:solidFill>
                  <a:srgbClr val="F28E65"/>
                </a:solidFill>
              </a:rPr>
              <a:t>Pour </a:t>
            </a:r>
            <a:r>
              <a:rPr lang="fr-FR" sz="1800" b="1" dirty="0">
                <a:solidFill>
                  <a:srgbClr val="F28E65"/>
                </a:solidFill>
              </a:rPr>
              <a:t>aider les candidats en liste d’attente à faire leur choix</a:t>
            </a:r>
            <a:r>
              <a:rPr lang="fr-FR" sz="1800" dirty="0">
                <a:solidFill>
                  <a:srgbClr val="3D566E"/>
                </a:solidFill>
              </a:rPr>
              <a:t>, des indicateurs seront disponibles pour chacun de leur </a:t>
            </a:r>
            <a:r>
              <a:rPr lang="fr-FR" sz="1800" dirty="0" smtClean="0">
                <a:solidFill>
                  <a:srgbClr val="3D566E"/>
                </a:solidFill>
              </a:rPr>
              <a:t>vœu</a:t>
            </a:r>
            <a:endParaRPr lang="fr-FR" sz="1800" dirty="0">
              <a:solidFill>
                <a:srgbClr val="3D566E"/>
              </a:solidFill>
            </a:endParaRPr>
          </a:p>
        </p:txBody>
      </p:sp>
      <p:sp>
        <p:nvSpPr>
          <p:cNvPr id="5" name="Espace réservé de la date 4"/>
          <p:cNvSpPr>
            <a:spLocks noGrp="1"/>
          </p:cNvSpPr>
          <p:nvPr>
            <p:ph type="dt" sz="half" idx="10"/>
          </p:nvPr>
        </p:nvSpPr>
        <p:spPr/>
        <p:txBody>
          <a:bodyPr/>
          <a:lstStyle/>
          <a:p>
            <a:pPr algn="r"/>
            <a:fld id="{A6C40C0D-8474-4FED-8256-9708D2E73068}"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dirty="0"/>
          </a:p>
        </p:txBody>
      </p:sp>
    </p:spTree>
    <p:extLst>
      <p:ext uri="{BB962C8B-B14F-4D97-AF65-F5344CB8AC3E}">
        <p14:creationId xmlns:p14="http://schemas.microsoft.com/office/powerpoint/2010/main" xmlns="" val="3221373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pPr algn="r"/>
              <a:t>11/01/2021</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26</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rgbClr val="0C5076"/>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rgbClr val="0C5076"/>
                </a:solidFill>
                <a:effectLst/>
                <a:uLnTx/>
                <a:uFillTx/>
                <a:latin typeface="Calibri"/>
                <a:ea typeface="+mn-ea"/>
                <a:cs typeface="+mn-cs"/>
              </a:rPr>
              <a:t> prépa</a:t>
            </a:r>
            <a:r>
              <a:rPr kumimoji="0" lang="fr-FR" sz="1400" b="1" i="0" u="none" strike="noStrike" kern="1200" cap="none" spc="0" normalizeH="0" baseline="0" noProof="0" dirty="0">
                <a:ln>
                  <a:noFill/>
                </a:ln>
                <a:solidFill>
                  <a:srgbClr val="0C5076"/>
                </a:solidFill>
                <a:effectLst/>
                <a:uLnTx/>
                <a:uFillTx/>
                <a:latin typeface="Calibri"/>
                <a:ea typeface="+mn-ea"/>
                <a:cs typeface="+mn-cs"/>
              </a:rPr>
              <a:t>, IFSI, écoles, …) </a:t>
            </a:r>
            <a:endParaRPr kumimoji="0" lang="fr-FR" sz="1400" b="0" i="0" u="none" strike="noStrike" kern="1200" cap="none" spc="0" normalizeH="0" baseline="0" noProof="0" dirty="0">
              <a:ln>
                <a:noFill/>
              </a:ln>
              <a:solidFill>
                <a:srgbClr val="0C5076"/>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26</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32904"/>
            <a:ext cx="3708000" cy="324000"/>
          </a:xfrm>
          <a:prstGeom prst="roundRect">
            <a:avLst/>
          </a:prstGeom>
          <a:solidFill>
            <a:srgbClr val="F28E65"/>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lang="fr-FR" sz="1200" b="1" kern="0">
                <a:solidFill>
                  <a:srgbClr val="3D566E"/>
                </a:solidFill>
                <a:latin typeface="Calibri"/>
              </a:rPr>
              <a:t>Le candidat</a:t>
            </a:r>
            <a:r>
              <a:rPr kumimoji="0" lang="fr-FR" sz="1200" b="1" i="0" u="none" strike="noStrike" kern="0" cap="none" spc="0" normalizeH="0" baseline="0" noProof="0">
                <a:ln>
                  <a:noFill/>
                </a:ln>
                <a:solidFill>
                  <a:srgbClr val="3D566E"/>
                </a:solidFill>
                <a:effectLst/>
                <a:uLnTx/>
                <a:uFillTx/>
                <a:latin typeface="Calibri"/>
                <a:ea typeface="+mn-ea"/>
                <a:cs typeface="+mn-cs"/>
              </a:rPr>
              <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90" y="2261567"/>
            <a:ext cx="7064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28E65"/>
          </a:solidFill>
          <a:ln w="9525" cap="flat" cmpd="sng" algn="ctr">
            <a:noFill/>
            <a:prstDash val="solid"/>
          </a:ln>
          <a:effectLst>
            <a:outerShdw blurRad="40000" dist="23000" dir="5400000" rotWithShape="0">
              <a:srgbClr val="000000">
                <a:alpha val="35000"/>
              </a:srgbClr>
            </a:outerShdw>
          </a:effectLst>
        </p:spPr>
        <p:txBody>
          <a:bodyPr anchor="ctr"/>
          <a:lstStyle/>
          <a:p>
            <a:pPr lvl="0" defTabSz="457200">
              <a:defRPr/>
            </a:pPr>
            <a:r>
              <a:rPr lang="fr-FR" sz="1200" b="1" kern="0">
                <a:solidFill>
                  <a:srgbClr val="3D566E"/>
                </a:solidFill>
                <a:latin typeface="Calibri"/>
              </a:rPr>
              <a:t>Le candidat</a:t>
            </a:r>
            <a:r>
              <a:rPr kumimoji="0" lang="fr-FR" sz="1200" b="1" i="0" u="none" strike="noStrike" kern="0" cap="none" spc="0" normalizeH="0" baseline="0" noProof="0">
                <a:ln>
                  <a:noFill/>
                </a:ln>
                <a:solidFill>
                  <a:srgbClr val="3D566E"/>
                </a:solidFill>
                <a:effectLst/>
                <a:uLnTx/>
                <a:uFillTx/>
                <a:latin typeface="Calibri"/>
                <a:ea typeface="+mn-ea"/>
                <a:cs typeface="+mn-cs"/>
              </a:rPr>
              <a:t> maintient le vœu en attente ou y renonce</a:t>
            </a:r>
          </a:p>
        </p:txBody>
      </p:sp>
      <p:sp>
        <p:nvSpPr>
          <p:cNvPr id="20" name="Rectangle à coins arrondis 19"/>
          <p:cNvSpPr/>
          <p:nvPr/>
        </p:nvSpPr>
        <p:spPr>
          <a:xfrm>
            <a:off x="1360490" y="333360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849544"/>
            <a:ext cx="2657475" cy="323850"/>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OUI-SI</a:t>
            </a:r>
            <a:r>
              <a:rPr kumimoji="0" lang="fr-FR" sz="1200" b="1" i="0" u="none" strike="noStrike" kern="0" cap="none" spc="0" normalizeH="0" baseline="0" noProof="0">
                <a:ln>
                  <a:noFill/>
                </a:ln>
                <a:solidFill>
                  <a:srgbClr val="EC130E"/>
                </a:solidFill>
                <a:effectLst/>
                <a:uLnTx/>
                <a:uFillTx/>
                <a:latin typeface="Calibri"/>
                <a:ea typeface="+mn-ea"/>
                <a:cs typeface="+mn-cs"/>
              </a:rPr>
              <a:t>*</a:t>
            </a:r>
            <a:r>
              <a:rPr kumimoji="0" lang="fr-FR" sz="1200" b="1" i="0" u="none" strike="noStrike" kern="0" cap="none" spc="0" normalizeH="0" baseline="0" noProof="0">
                <a:ln>
                  <a:noFill/>
                </a:ln>
                <a:solidFill>
                  <a:prstClr val="white"/>
                </a:solidFill>
                <a:effectLst/>
                <a:uLnTx/>
                <a:uFillTx/>
                <a:latin typeface="Calibri"/>
                <a:ea typeface="+mn-ea"/>
                <a:cs typeface="+mn-cs"/>
              </a:rPr>
              <a:t> (proposition d’admission)</a:t>
            </a:r>
          </a:p>
        </p:txBody>
      </p:sp>
      <p:sp>
        <p:nvSpPr>
          <p:cNvPr id="22" name="ZoneTexte 41"/>
          <p:cNvSpPr txBox="1">
            <a:spLocks noChangeArrowheads="1"/>
          </p:cNvSpPr>
          <p:nvPr/>
        </p:nvSpPr>
        <p:spPr bwMode="auto">
          <a:xfrm>
            <a:off x="2500315" y="3598720"/>
            <a:ext cx="7064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3" name="Flèche droite 22"/>
          <p:cNvSpPr/>
          <p:nvPr/>
        </p:nvSpPr>
        <p:spPr>
          <a:xfrm>
            <a:off x="4144963" y="3405045"/>
            <a:ext cx="671512" cy="206375"/>
          </a:xfrm>
          <a:prstGeom prst="rightArrow">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336132"/>
            <a:ext cx="2657475" cy="323850"/>
          </a:xfrm>
          <a:prstGeom prst="roundRect">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En attente d’une place</a:t>
            </a:r>
          </a:p>
        </p:txBody>
      </p:sp>
      <p:sp>
        <p:nvSpPr>
          <p:cNvPr id="26" name="ZoneTexte 46"/>
          <p:cNvSpPr txBox="1">
            <a:spLocks noChangeArrowheads="1"/>
          </p:cNvSpPr>
          <p:nvPr/>
        </p:nvSpPr>
        <p:spPr bwMode="auto">
          <a:xfrm>
            <a:off x="2500315" y="4103545"/>
            <a:ext cx="7064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900345"/>
            <a:ext cx="671512" cy="206375"/>
          </a:xfrm>
          <a:prstGeom prst="rightArrow">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405170"/>
            <a:ext cx="671512" cy="206375"/>
          </a:xfrm>
          <a:prstGeom prst="rightArrow">
            <a:avLst/>
          </a:prstGeom>
          <a:solidFill>
            <a:srgbClr val="0C5076"/>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990108"/>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a:solidFill>
                  <a:srgbClr val="0C5076"/>
                </a:solidFill>
                <a:latin typeface="Calibri"/>
              </a:rPr>
              <a:t>Formation non sélective (licences, PASS) </a:t>
            </a:r>
            <a:endParaRPr lang="fr-FR" sz="1800" b="1">
              <a:solidFill>
                <a:srgbClr val="0C5076"/>
              </a:solidFill>
              <a:latin typeface="Calibri"/>
            </a:endParaRPr>
          </a:p>
          <a:p>
            <a:endParaRPr lang="fr-FR" sz="1800">
              <a:latin typeface="Calibri"/>
            </a:endParaRPr>
          </a:p>
          <a:p>
            <a:endParaRPr lang="fr-FR" sz="1800">
              <a:latin typeface="Calibri"/>
            </a:endParaRPr>
          </a:p>
        </p:txBody>
      </p:sp>
      <p:sp>
        <p:nvSpPr>
          <p:cNvPr id="33" name="Rectangle à coins arrondis 32"/>
          <p:cNvSpPr/>
          <p:nvPr/>
        </p:nvSpPr>
        <p:spPr>
          <a:xfrm>
            <a:off x="4933833" y="3338413"/>
            <a:ext cx="3708000" cy="324000"/>
          </a:xfrm>
          <a:prstGeom prst="roundRect">
            <a:avLst/>
          </a:prstGeom>
          <a:solidFill>
            <a:srgbClr val="F28E65"/>
          </a:solidFill>
          <a:ln w="9525" cap="flat" cmpd="sng" algn="ctr">
            <a:noFill/>
            <a:prstDash val="solid"/>
          </a:ln>
          <a:effectLst>
            <a:outerShdw blurRad="40000" dist="23000" dir="5400000" rotWithShape="0">
              <a:srgbClr val="000000">
                <a:alpha val="35000"/>
              </a:srgbClr>
            </a:outerShdw>
          </a:effectLst>
        </p:spPr>
        <p:txBody>
          <a:bodyPr anchor="ctr"/>
          <a:lstStyle/>
          <a:p>
            <a:pPr lvl="0" defTabSz="457200">
              <a:defRPr/>
            </a:pPr>
            <a:r>
              <a:rPr lang="fr-FR" sz="1200" b="1" kern="0">
                <a:solidFill>
                  <a:srgbClr val="3D566E"/>
                </a:solidFill>
                <a:latin typeface="Calibri"/>
              </a:rPr>
              <a:t>Le candidat</a:t>
            </a:r>
            <a:r>
              <a:rPr kumimoji="0" lang="fr-FR" sz="1200" b="1" i="0" u="none" strike="noStrike" kern="0" cap="none" spc="0" normalizeH="0" baseline="0" noProof="0">
                <a:ln>
                  <a:noFill/>
                </a:ln>
                <a:solidFill>
                  <a:srgbClr val="3D566E"/>
                </a:solidFill>
                <a:effectLst/>
                <a:uLnTx/>
                <a:uFillTx/>
                <a:latin typeface="Calibri"/>
                <a:ea typeface="+mn-ea"/>
                <a:cs typeface="+mn-cs"/>
              </a:rPr>
              <a:t> accepte la proposition ou y renonce</a:t>
            </a:r>
          </a:p>
        </p:txBody>
      </p:sp>
      <p:sp>
        <p:nvSpPr>
          <p:cNvPr id="34" name="Rectangle à coins arrondis 33"/>
          <p:cNvSpPr/>
          <p:nvPr/>
        </p:nvSpPr>
        <p:spPr>
          <a:xfrm>
            <a:off x="4958637" y="3831069"/>
            <a:ext cx="3708000" cy="324000"/>
          </a:xfrm>
          <a:prstGeom prst="roundRect">
            <a:avLst/>
          </a:prstGeom>
          <a:solidFill>
            <a:srgbClr val="F28E65"/>
          </a:solidFill>
          <a:ln w="9525" cap="flat" cmpd="sng" algn="ctr">
            <a:noFill/>
            <a:prstDash val="solid"/>
          </a:ln>
          <a:effectLst>
            <a:outerShdw blurRad="40000" dist="23000" dir="5400000" rotWithShape="0">
              <a:srgbClr val="000000">
                <a:alpha val="35000"/>
              </a:srgbClr>
            </a:outerShdw>
          </a:effectLst>
        </p:spPr>
        <p:txBody>
          <a:bodyPr anchor="ctr"/>
          <a:lstStyle/>
          <a:p>
            <a:pPr lvl="0" defTabSz="457200">
              <a:defRPr/>
            </a:pPr>
            <a:r>
              <a:rPr lang="fr-FR" sz="1200" b="1" kern="0">
                <a:solidFill>
                  <a:srgbClr val="3D566E"/>
                </a:solidFill>
                <a:latin typeface="Calibri"/>
              </a:rPr>
              <a:t>Le candidat</a:t>
            </a:r>
            <a:r>
              <a:rPr kumimoji="0" lang="fr-FR" sz="1200" b="1" i="0" u="none" strike="noStrike" kern="0" cap="none" spc="0" normalizeH="0" baseline="0" noProof="0">
                <a:ln>
                  <a:noFill/>
                </a:ln>
                <a:solidFill>
                  <a:srgbClr val="3D566E"/>
                </a:solidFill>
                <a:effectLst/>
                <a:uLnTx/>
                <a:uFillTx/>
                <a:latin typeface="Calibri"/>
                <a:ea typeface="+mn-ea"/>
                <a:cs typeface="+mn-cs"/>
              </a:rPr>
              <a:t> accepte la proposition ou y renonce</a:t>
            </a:r>
          </a:p>
        </p:txBody>
      </p:sp>
      <p:sp>
        <p:nvSpPr>
          <p:cNvPr id="35" name="Rectangle à coins arrondis 34"/>
          <p:cNvSpPr/>
          <p:nvPr/>
        </p:nvSpPr>
        <p:spPr>
          <a:xfrm>
            <a:off x="4944466" y="4269712"/>
            <a:ext cx="3708000" cy="323850"/>
          </a:xfrm>
          <a:prstGeom prst="roundRect">
            <a:avLst/>
          </a:prstGeom>
          <a:solidFill>
            <a:srgbClr val="F28E65"/>
          </a:solidFill>
          <a:ln w="9525" cap="flat" cmpd="sng" algn="ctr">
            <a:noFill/>
            <a:prstDash val="solid"/>
          </a:ln>
          <a:effectLst>
            <a:outerShdw blurRad="40000" dist="23000" dir="5400000" rotWithShape="0">
              <a:srgbClr val="000000">
                <a:alpha val="35000"/>
              </a:srgbClr>
            </a:outerShdw>
          </a:effectLst>
        </p:spPr>
        <p:txBody>
          <a:bodyPr anchor="ctr"/>
          <a:lstStyle/>
          <a:p>
            <a:pPr lvl="0" defTabSz="457200">
              <a:defRPr/>
            </a:pPr>
            <a:r>
              <a:rPr lang="fr-FR" sz="1200" b="1" kern="0">
                <a:solidFill>
                  <a:srgbClr val="3D566E"/>
                </a:solidFill>
                <a:latin typeface="Calibri"/>
              </a:rPr>
              <a:t>Le candidat</a:t>
            </a:r>
            <a:r>
              <a:rPr kumimoji="0" lang="fr-FR" sz="1200" b="1" i="0" u="none" strike="noStrike" kern="0" cap="none" spc="0" normalizeH="0" baseline="0" noProof="0">
                <a:ln>
                  <a:noFill/>
                </a:ln>
                <a:solidFill>
                  <a:srgbClr val="3D566E"/>
                </a:solidFill>
                <a:effectLst/>
                <a:uLnTx/>
                <a:uFillTx/>
                <a:latin typeface="Calibri"/>
                <a:ea typeface="+mn-ea"/>
                <a:cs typeface="+mn-cs"/>
              </a:rPr>
              <a:t> maintient le vœu en attente ou y renonce</a:t>
            </a:r>
          </a:p>
        </p:txBody>
      </p:sp>
      <p:sp>
        <p:nvSpPr>
          <p:cNvPr id="2" name="ZoneTexte 1"/>
          <p:cNvSpPr txBox="1"/>
          <p:nvPr/>
        </p:nvSpPr>
        <p:spPr>
          <a:xfrm flipH="1">
            <a:off x="323528" y="4692501"/>
            <a:ext cx="5688633" cy="432000"/>
          </a:xfrm>
          <a:prstGeom prst="rect">
            <a:avLst/>
          </a:prstGeom>
          <a:solidFill>
            <a:schemeClr val="bg1"/>
          </a:solidFill>
        </p:spPr>
        <p:txBody>
          <a:bodyPr wrap="square" rtlCol="0">
            <a:spAutoFit/>
          </a:bodyPr>
          <a:lstStyle/>
          <a:p>
            <a:r>
              <a:rPr lang="fr-FR" sz="1100" b="1">
                <a:solidFill>
                  <a:srgbClr val="EC130E"/>
                </a:solidFill>
              </a:rPr>
              <a:t>*</a:t>
            </a:r>
            <a:r>
              <a:rPr lang="fr-FR" sz="1100">
                <a:solidFill>
                  <a:srgbClr val="0C5076"/>
                </a:solidFill>
              </a:rPr>
              <a:t> Oui-si : le candidat est accepté à condition de suivre un parcours de réussite </a:t>
            </a:r>
          </a:p>
          <a:p>
            <a:r>
              <a:rPr lang="fr-FR" sz="1100">
                <a:solidFill>
                  <a:srgbClr val="0C5076"/>
                </a:solidFill>
              </a:rPr>
              <a:t>(remise à niveau, tutorat..) </a:t>
            </a:r>
          </a:p>
          <a:p>
            <a:endParaRPr lang="fr-FR" sz="1200"/>
          </a:p>
        </p:txBody>
      </p:sp>
      <p:sp>
        <p:nvSpPr>
          <p:cNvPr id="32" name="Titre 1"/>
          <p:cNvSpPr>
            <a:spLocks noGrp="1"/>
          </p:cNvSpPr>
          <p:nvPr>
            <p:ph type="title"/>
          </p:nvPr>
        </p:nvSpPr>
        <p:spPr>
          <a:xfrm>
            <a:off x="359998" y="771550"/>
            <a:ext cx="8784001" cy="447614"/>
          </a:xfrm>
        </p:spPr>
        <p:txBody>
          <a:bodyPr/>
          <a:lstStyle/>
          <a:p>
            <a:r>
              <a:rPr lang="fr-FR" sz="2400" dirty="0"/>
              <a:t>Les réponses des formations </a:t>
            </a:r>
            <a:r>
              <a:rPr lang="fr-FR" sz="2400" dirty="0" smtClean="0"/>
              <a:t>et les choix des candidats</a:t>
            </a:r>
            <a:r>
              <a:rPr lang="fr-FR" sz="2400" dirty="0"/>
              <a:t/>
            </a:r>
            <a:br>
              <a:rPr lang="fr-FR" sz="2400" dirty="0"/>
            </a:br>
            <a:r>
              <a:rPr lang="fr-FR" sz="2400" dirty="0"/>
              <a:t/>
            </a:r>
            <a:br>
              <a:rPr lang="fr-FR" sz="2400" dirty="0"/>
            </a:br>
            <a:endParaRPr lang="fr-FR" sz="2400" dirty="0"/>
          </a:p>
        </p:txBody>
      </p:sp>
    </p:spTree>
    <p:extLst>
      <p:ext uri="{BB962C8B-B14F-4D97-AF65-F5344CB8AC3E}">
        <p14:creationId xmlns:p14="http://schemas.microsoft.com/office/powerpoint/2010/main" xmlns="" val="26720878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900001"/>
            <a:ext cx="8784001" cy="447614"/>
          </a:xfrm>
        </p:spPr>
        <p:txBody>
          <a:bodyPr/>
          <a:lstStyle/>
          <a:p>
            <a:r>
              <a:rPr lang="fr-FR" sz="2400"/>
              <a:t>Comment répondre aux propositions d’admission ? (1/3)</a:t>
            </a:r>
            <a:br>
              <a:rPr lang="fr-FR" sz="2400"/>
            </a:br>
            <a:r>
              <a:rPr lang="fr-FR" sz="2400"/>
              <a:t/>
            </a:r>
            <a:br>
              <a:rPr lang="fr-FR" sz="2400"/>
            </a:br>
            <a:endParaRPr lang="fr-FR" sz="2400"/>
          </a:p>
        </p:txBody>
      </p:sp>
      <p:sp>
        <p:nvSpPr>
          <p:cNvPr id="5" name="Espace réservé de la date 4"/>
          <p:cNvSpPr>
            <a:spLocks noGrp="1"/>
          </p:cNvSpPr>
          <p:nvPr>
            <p:ph type="dt" sz="half" idx="10"/>
          </p:nvPr>
        </p:nvSpPr>
        <p:spPr/>
        <p:txBody>
          <a:bodyPr/>
          <a:lstStyle/>
          <a:p>
            <a:pPr algn="r"/>
            <a:fld id="{A6C40C0D-8474-4FED-8256-9708D2E73068}"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27</a:t>
            </a:fld>
            <a:endParaRPr lang="fr-FR"/>
          </a:p>
        </p:txBody>
      </p:sp>
      <p:sp>
        <p:nvSpPr>
          <p:cNvPr id="4" name="Espace réservé du contenu 3"/>
          <p:cNvSpPr>
            <a:spLocks noGrp="1"/>
          </p:cNvSpPr>
          <p:nvPr>
            <p:ph sz="quarter" idx="14"/>
          </p:nvPr>
        </p:nvSpPr>
        <p:spPr>
          <a:xfrm>
            <a:off x="251520" y="1563638"/>
            <a:ext cx="8784002" cy="1800200"/>
          </a:xfrm>
        </p:spPr>
        <p:txBody>
          <a:bodyPr/>
          <a:lstStyle/>
          <a:p>
            <a:pPr lvl="0" defTabSz="457200">
              <a:spcBef>
                <a:spcPct val="20000"/>
              </a:spcBef>
              <a:spcAft>
                <a:spcPts val="0"/>
              </a:spcAft>
              <a:buClr>
                <a:srgbClr val="FF0000"/>
              </a:buClr>
              <a:buSzPct val="100000"/>
            </a:pPr>
            <a:r>
              <a:rPr lang="fr-FR" sz="1800" b="1"/>
              <a:t>Les délais à respecter </a:t>
            </a:r>
            <a:r>
              <a:rPr lang="fr-FR" sz="1800" b="1">
                <a:solidFill>
                  <a:srgbClr val="3D566E"/>
                </a:solidFill>
              </a:rPr>
              <a:t>pour accepter (ou refuser) une proposition d’admission :</a:t>
            </a:r>
            <a:endParaRPr lang="fr-FR" sz="1800" b="1">
              <a:solidFill>
                <a:srgbClr val="F28E65"/>
              </a:solidFill>
            </a:endParaRPr>
          </a:p>
          <a:p>
            <a:pPr marL="627063" lvl="1" indent="-169863" defTabSz="457200">
              <a:spcBef>
                <a:spcPct val="20000"/>
              </a:spcBef>
              <a:spcAft>
                <a:spcPts val="0"/>
              </a:spcAft>
              <a:buClr>
                <a:srgbClr val="ED7454"/>
              </a:buClr>
            </a:pPr>
            <a:r>
              <a:rPr lang="fr-FR" sz="1800" b="1">
                <a:solidFill>
                  <a:srgbClr val="ED7454"/>
                </a:solidFill>
              </a:rPr>
              <a:t>Propositions reçues le 27 mai 2021 </a:t>
            </a:r>
            <a:r>
              <a:rPr lang="fr-FR" sz="1800" b="1">
                <a:solidFill>
                  <a:srgbClr val="0C5076"/>
                </a:solidFill>
              </a:rPr>
              <a:t>:</a:t>
            </a:r>
            <a:r>
              <a:rPr lang="fr-FR" sz="1800" b="1">
                <a:solidFill>
                  <a:srgbClr val="ED7454"/>
                </a:solidFill>
              </a:rPr>
              <a:t> </a:t>
            </a:r>
            <a:r>
              <a:rPr lang="fr-FR" sz="1800" b="1">
                <a:solidFill>
                  <a:srgbClr val="3D566E"/>
                </a:solidFill>
              </a:rPr>
              <a:t>vous avez 5 jours pour répondre (J+4)</a:t>
            </a:r>
          </a:p>
          <a:p>
            <a:pPr marL="627063" lvl="1" indent="-169863" defTabSz="457200">
              <a:spcBef>
                <a:spcPct val="20000"/>
              </a:spcBef>
              <a:spcAft>
                <a:spcPts val="0"/>
              </a:spcAft>
              <a:buClr>
                <a:srgbClr val="ED7454"/>
              </a:buClr>
            </a:pPr>
            <a:r>
              <a:rPr lang="fr-FR" sz="1800" b="1">
                <a:solidFill>
                  <a:srgbClr val="ED7454"/>
                </a:solidFill>
              </a:rPr>
              <a:t>Propositions reçues à partir du 28 mai 2021 </a:t>
            </a:r>
            <a:r>
              <a:rPr lang="fr-FR" sz="1800" b="1">
                <a:solidFill>
                  <a:srgbClr val="3D566E"/>
                </a:solidFill>
              </a:rPr>
              <a:t>: vous avez 3 jours pour répondre (J+2)</a:t>
            </a:r>
            <a:endParaRPr lang="fr-FR" sz="1800">
              <a:solidFill>
                <a:srgbClr val="3D566E"/>
              </a:solidFill>
            </a:endParaRPr>
          </a:p>
          <a:p>
            <a:pPr marL="627063" lvl="1" indent="-169863" defTabSz="457200">
              <a:spcBef>
                <a:spcPct val="20000"/>
              </a:spcBef>
              <a:spcAft>
                <a:spcPts val="0"/>
              </a:spcAft>
              <a:buClr>
                <a:srgbClr val="FF0000"/>
              </a:buClr>
              <a:buFont typeface="Arial-ItalicMT" charset="0"/>
              <a:buChar char="&gt;"/>
            </a:pPr>
            <a:endParaRPr lang="fr-FR" sz="2000">
              <a:solidFill>
                <a:srgbClr val="3D566E"/>
              </a:solidFill>
              <a:latin typeface="Calibri"/>
            </a:endParaRPr>
          </a:p>
          <a:p>
            <a:pPr marL="627063" lvl="1" indent="-169863" defTabSz="457200">
              <a:spcBef>
                <a:spcPct val="20000"/>
              </a:spcBef>
              <a:spcAft>
                <a:spcPts val="0"/>
              </a:spcAft>
              <a:buClr>
                <a:srgbClr val="FF0000"/>
              </a:buClr>
              <a:buFont typeface="Arial-ItalicMT" charset="0"/>
              <a:buChar char="&gt;"/>
            </a:pPr>
            <a:endParaRPr lang="fr-FR" sz="2000">
              <a:solidFill>
                <a:srgbClr val="3D566E"/>
              </a:solidFill>
              <a:latin typeface="Calibri"/>
            </a:endParaRPr>
          </a:p>
          <a:p>
            <a:endParaRPr lang="fr-FR"/>
          </a:p>
        </p:txBody>
      </p:sp>
      <p:sp>
        <p:nvSpPr>
          <p:cNvPr id="7" name="Rectangle à coins arrondis 6"/>
          <p:cNvSpPr/>
          <p:nvPr/>
        </p:nvSpPr>
        <p:spPr>
          <a:xfrm>
            <a:off x="293048" y="3363838"/>
            <a:ext cx="8527424" cy="1116000"/>
          </a:xfrm>
          <a:prstGeom prst="roundRect">
            <a:avLst/>
          </a:prstGeom>
          <a:solidFill>
            <a:srgbClr val="0C5076"/>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a:t>A savoir :</a:t>
            </a:r>
          </a:p>
          <a:p>
            <a:pPr>
              <a:defRPr/>
            </a:pPr>
            <a:r>
              <a:rPr lang="fr-FR" sz="1600"/>
              <a:t>- Les dates limites pour accepter ou refuser une proposition sont affichées  clairement dans le dossier candidat. </a:t>
            </a:r>
            <a:endParaRPr lang="fr-FR" sz="1600">
              <a:cs typeface="Arial"/>
            </a:endParaRPr>
          </a:p>
          <a:p>
            <a:pPr fontAlgn="auto">
              <a:spcBef>
                <a:spcPts val="0"/>
              </a:spcBef>
              <a:spcAft>
                <a:spcPts val="0"/>
              </a:spcAft>
              <a:defRPr/>
            </a:pPr>
            <a:r>
              <a:rPr lang="fr-FR" sz="1600"/>
              <a:t>- Si le candidat ne répond pas dans les délais, la proposition d’admission est supprimée</a:t>
            </a:r>
          </a:p>
        </p:txBody>
      </p:sp>
    </p:spTree>
    <p:extLst>
      <p:ext uri="{BB962C8B-B14F-4D97-AF65-F5344CB8AC3E}">
        <p14:creationId xmlns:p14="http://schemas.microsoft.com/office/powerpoint/2010/main" xmlns="" val="25595076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a:t>Comment répondre aux propositions d’admission ? (2/3)</a:t>
            </a:r>
            <a:br>
              <a:rPr lang="fr-FR" sz="2400"/>
            </a:br>
            <a:r>
              <a:rPr lang="fr-FR" sz="2400"/>
              <a:t/>
            </a:r>
            <a:br>
              <a:rPr lang="fr-FR" sz="2400"/>
            </a:br>
            <a:endParaRPr lang="fr-FR" sz="2400"/>
          </a:p>
        </p:txBody>
      </p:sp>
      <p:sp>
        <p:nvSpPr>
          <p:cNvPr id="3" name="Espace réservé du contenu 2"/>
          <p:cNvSpPr>
            <a:spLocks noGrp="1"/>
          </p:cNvSpPr>
          <p:nvPr>
            <p:ph sz="quarter" idx="14"/>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a:solidFill>
                  <a:srgbClr val="3D566E"/>
                </a:solidFill>
              </a:rPr>
              <a:t> </a:t>
            </a:r>
            <a:r>
              <a:rPr lang="fr-FR" sz="1600" b="1"/>
              <a:t>Le lycéen reçoit une seule proposition d’admission et il a des vœux en attente :</a:t>
            </a:r>
          </a:p>
          <a:p>
            <a:pPr marL="627063" lvl="1" indent="-169863" defTabSz="457200">
              <a:spcBef>
                <a:spcPct val="20000"/>
              </a:spcBef>
              <a:spcAft>
                <a:spcPts val="0"/>
              </a:spcAft>
              <a:buClr>
                <a:srgbClr val="FF0000"/>
              </a:buClr>
            </a:pPr>
            <a:r>
              <a:rPr lang="fr-FR" sz="1600">
                <a:solidFill>
                  <a:srgbClr val="0C5076"/>
                </a:solidFill>
              </a:rPr>
              <a:t>Il</a:t>
            </a:r>
            <a:r>
              <a:rPr lang="fr-FR" sz="1600">
                <a:solidFill>
                  <a:srgbClr val="3D566E"/>
                </a:solidFill>
              </a:rPr>
              <a:t> </a:t>
            </a:r>
            <a:r>
              <a:rPr lang="fr-FR" sz="1600">
                <a:solidFill>
                  <a:srgbClr val="ED7454"/>
                </a:solidFill>
              </a:rPr>
              <a:t>accepte la proposition </a:t>
            </a:r>
            <a:r>
              <a:rPr lang="fr-FR" sz="1600">
                <a:solidFill>
                  <a:srgbClr val="0C5076"/>
                </a:solidFill>
              </a:rPr>
              <a:t>(ou y renonce). Il peut ensuite indiquer les vœux en attente qu’il souhaite conserver</a:t>
            </a:r>
          </a:p>
          <a:p>
            <a:pPr marL="627063" lvl="1" indent="-169863" defTabSz="457200">
              <a:spcBef>
                <a:spcPct val="20000"/>
              </a:spcBef>
              <a:spcAft>
                <a:spcPts val="0"/>
              </a:spcAft>
              <a:buClr>
                <a:srgbClr val="FF0000"/>
              </a:buClr>
            </a:pPr>
            <a:r>
              <a:rPr lang="fr-FR" sz="1600">
                <a:solidFill>
                  <a:srgbClr val="0C5076"/>
                </a:solidFill>
              </a:rPr>
              <a:t>S’il accepte définitivement la proposition, cela signifie qu’il renonce à tous ses autres vœux.  Il consulte alors les </a:t>
            </a:r>
            <a:r>
              <a:rPr lang="fr-FR" sz="1600">
                <a:solidFill>
                  <a:srgbClr val="F28E65"/>
                </a:solidFill>
              </a:rPr>
              <a:t>modalités d’inscription administrative </a:t>
            </a:r>
            <a:r>
              <a:rPr lang="fr-FR" sz="1600">
                <a:solidFill>
                  <a:srgbClr val="0C5076"/>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600" b="1"/>
              <a:t> Le lycéen reçoit plusieurs propositions d’admission et il a des vœux en attente :</a:t>
            </a:r>
          </a:p>
          <a:p>
            <a:pPr marL="627063" lvl="1" indent="-169863" defTabSz="457200">
              <a:spcBef>
                <a:spcPct val="20000"/>
              </a:spcBef>
              <a:spcAft>
                <a:spcPts val="0"/>
              </a:spcAft>
              <a:buClr>
                <a:srgbClr val="FF0000"/>
              </a:buClr>
            </a:pPr>
            <a:r>
              <a:rPr lang="fr-FR" sz="1600">
                <a:solidFill>
                  <a:srgbClr val="0C5076"/>
                </a:solidFill>
              </a:rPr>
              <a:t>Il </a:t>
            </a:r>
            <a:r>
              <a:rPr lang="fr-FR" sz="1600">
                <a:solidFill>
                  <a:srgbClr val="ED7454"/>
                </a:solidFill>
              </a:rPr>
              <a:t>ne peut accepter qu’une seule proposition à la fois</a:t>
            </a:r>
            <a:r>
              <a:rPr lang="fr-FR" sz="1600">
                <a:solidFill>
                  <a:srgbClr val="3D566E"/>
                </a:solidFill>
              </a:rPr>
              <a:t>. </a:t>
            </a:r>
            <a:r>
              <a:rPr lang="fr-FR" sz="1600">
                <a:solidFill>
                  <a:srgbClr val="0C5076"/>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600">
                <a:solidFill>
                  <a:srgbClr val="0C5076"/>
                </a:solidFill>
              </a:rPr>
              <a:t>Il peut indiquer les vœux en attente qu’il souhaite conserver</a:t>
            </a:r>
          </a:p>
          <a:p>
            <a:pPr marL="627063" lvl="1" indent="-169863" defTabSz="457200">
              <a:spcBef>
                <a:spcPct val="20000"/>
              </a:spcBef>
              <a:spcAft>
                <a:spcPts val="0"/>
              </a:spcAft>
              <a:buClr>
                <a:srgbClr val="FF0000"/>
              </a:buClr>
            </a:pPr>
            <a:r>
              <a:rPr lang="fr-FR" sz="1600">
                <a:solidFill>
                  <a:srgbClr val="0C5076"/>
                </a:solidFill>
              </a:rPr>
              <a:t>S’il accepte définitivement une proposition, cela signifie qu’il renonce aux autres vœux</a:t>
            </a:r>
            <a:r>
              <a:rPr lang="fr-FR" sz="1600">
                <a:solidFill>
                  <a:srgbClr val="3D566E"/>
                </a:solidFill>
              </a:rPr>
              <a:t>. </a:t>
            </a:r>
            <a:r>
              <a:rPr lang="fr-FR" sz="1600">
                <a:solidFill>
                  <a:srgbClr val="0C5076"/>
                </a:solidFill>
              </a:rPr>
              <a:t>Il consulte alors les </a:t>
            </a:r>
            <a:r>
              <a:rPr lang="fr-FR" sz="1600">
                <a:solidFill>
                  <a:srgbClr val="F28E65"/>
                </a:solidFill>
              </a:rPr>
              <a:t>modalités d’inscription administrative </a:t>
            </a:r>
            <a:r>
              <a:rPr lang="fr-FR" sz="1600">
                <a:solidFill>
                  <a:srgbClr val="0C5076"/>
                </a:solidFill>
              </a:rPr>
              <a:t>de la formation acceptée</a:t>
            </a:r>
          </a:p>
          <a:p>
            <a:pPr marL="177800" lvl="0" indent="-177800" defTabSz="457200">
              <a:spcAft>
                <a:spcPts val="0"/>
              </a:spcAft>
              <a:buClr>
                <a:srgbClr val="FF0000"/>
              </a:buClr>
              <a:buSzPct val="100000"/>
              <a:buFont typeface="Lucida Grande"/>
              <a:buChar char="&gt;"/>
            </a:pPr>
            <a:endParaRPr lang="fr-FR" sz="1400">
              <a:solidFill>
                <a:srgbClr val="3D566E"/>
              </a:solidFill>
            </a:endParaRPr>
          </a:p>
        </p:txBody>
      </p:sp>
      <p:sp>
        <p:nvSpPr>
          <p:cNvPr id="5" name="Espace réservé de la date 4"/>
          <p:cNvSpPr>
            <a:spLocks noGrp="1"/>
          </p:cNvSpPr>
          <p:nvPr>
            <p:ph type="dt" sz="half" idx="10"/>
          </p:nvPr>
        </p:nvSpPr>
        <p:spPr/>
        <p:txBody>
          <a:bodyPr/>
          <a:lstStyle/>
          <a:p>
            <a:pPr algn="r"/>
            <a:fld id="{A6C40C0D-8474-4FED-8256-9708D2E73068}"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28</a:t>
            </a:fld>
            <a:endParaRPr lang="fr-FR"/>
          </a:p>
        </p:txBody>
      </p:sp>
    </p:spTree>
    <p:extLst>
      <p:ext uri="{BB962C8B-B14F-4D97-AF65-F5344CB8AC3E}">
        <p14:creationId xmlns:p14="http://schemas.microsoft.com/office/powerpoint/2010/main" xmlns="" val="7236907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a:t>Comment répondre aux propositions d’admission ? (3/3)</a:t>
            </a:r>
            <a:br>
              <a:rPr lang="fr-FR" sz="2400"/>
            </a:br>
            <a:r>
              <a:rPr lang="fr-FR" sz="2400"/>
              <a:t/>
            </a:r>
            <a:br>
              <a:rPr lang="fr-FR" sz="2400"/>
            </a:br>
            <a:endParaRPr lang="fr-FR" sz="2400"/>
          </a:p>
        </p:txBody>
      </p:sp>
      <p:sp>
        <p:nvSpPr>
          <p:cNvPr id="3" name="Espace réservé du contenu 2"/>
          <p:cNvSpPr>
            <a:spLocks noGrp="1"/>
          </p:cNvSpPr>
          <p:nvPr>
            <p:ph sz="quarter" idx="14"/>
          </p:nvPr>
        </p:nvSpPr>
        <p:spPr>
          <a:xfrm>
            <a:off x="342336" y="141962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800" b="1" dirty="0"/>
              <a:t>Le lycéen ne reçoit que des réponses « en attente »</a:t>
            </a:r>
          </a:p>
          <a:p>
            <a:pPr marL="742950" lvl="1" indent="-285750" defTabSz="457200">
              <a:spcBef>
                <a:spcPct val="20000"/>
              </a:spcBef>
              <a:spcAft>
                <a:spcPts val="0"/>
              </a:spcAft>
              <a:buClr>
                <a:srgbClr val="FF0000"/>
              </a:buClr>
            </a:pPr>
            <a:r>
              <a:rPr lang="fr-FR" sz="1600" dirty="0">
                <a:solidFill>
                  <a:srgbClr val="0C5076"/>
                </a:solidFill>
              </a:rPr>
              <a:t> des </a:t>
            </a:r>
            <a:r>
              <a:rPr lang="fr-FR" sz="1600" dirty="0">
                <a:solidFill>
                  <a:srgbClr val="ED7454"/>
                </a:solidFill>
              </a:rPr>
              <a:t>indicateurs</a:t>
            </a:r>
            <a:r>
              <a:rPr lang="fr-FR" sz="1600" dirty="0">
                <a:solidFill>
                  <a:srgbClr val="0C5076"/>
                </a:solidFill>
              </a:rPr>
              <a:t> s’affichent dans son dossier pour chaque vœu en attente et l’aident à </a:t>
            </a:r>
            <a:r>
              <a:rPr lang="fr-FR" sz="1600" dirty="0">
                <a:solidFill>
                  <a:srgbClr val="ED7454"/>
                </a:solidFill>
              </a:rPr>
              <a:t>suivre sa situation </a:t>
            </a:r>
            <a:r>
              <a:rPr lang="fr-FR" sz="1600" dirty="0">
                <a:solidFill>
                  <a:srgbClr val="0C5076"/>
                </a:solidFill>
              </a:rPr>
              <a:t>qui évolue jusqu’au 14 juillet </a:t>
            </a:r>
            <a:r>
              <a:rPr lang="fr-FR" sz="1600" dirty="0" smtClean="0">
                <a:solidFill>
                  <a:srgbClr val="0C5076"/>
                </a:solidFill>
              </a:rPr>
              <a:t>en </a:t>
            </a:r>
            <a:r>
              <a:rPr lang="fr-FR" sz="1600" dirty="0">
                <a:solidFill>
                  <a:srgbClr val="0C5076"/>
                </a:solidFill>
              </a:rPr>
              <a:t>fonction des places libérées par d’autres candidats</a:t>
            </a:r>
          </a:p>
          <a:p>
            <a:pPr marL="457200" lvl="1" indent="0" defTabSz="457200">
              <a:spcBef>
                <a:spcPct val="20000"/>
              </a:spcBef>
              <a:spcAft>
                <a:spcPts val="0"/>
              </a:spcAft>
              <a:buClr>
                <a:srgbClr val="FF0000"/>
              </a:buClr>
              <a:buNone/>
            </a:pPr>
            <a:endParaRPr lang="fr-FR" sz="1600" dirty="0">
              <a:solidFill>
                <a:srgbClr val="3D566E"/>
              </a:solidFill>
              <a:cs typeface="Arial"/>
            </a:endParaRPr>
          </a:p>
          <a:p>
            <a:pPr marL="177800" lvl="0" indent="-177800" defTabSz="457200">
              <a:spcBef>
                <a:spcPct val="20000"/>
              </a:spcBef>
              <a:spcAft>
                <a:spcPts val="0"/>
              </a:spcAft>
              <a:buClr>
                <a:srgbClr val="FF0000"/>
              </a:buClr>
              <a:buSzPct val="100000"/>
              <a:buFont typeface="Lucida Grande"/>
              <a:buChar char="&gt;"/>
            </a:pPr>
            <a:r>
              <a:rPr lang="fr-FR" sz="1800" b="1" dirty="0"/>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600" dirty="0">
                <a:solidFill>
                  <a:srgbClr val="0C5076"/>
                </a:solidFill>
              </a:rPr>
              <a:t> dès le 27 mai 2021, il peut demander un conseil ou un accompagnement individuel ou collectif dans son lycée ou dans un CIO pour envisager d’autres choix de formation et préparer la phase complémentaire à partir du 16 juin 2021. </a:t>
            </a:r>
            <a:endParaRPr lang="fr-FR" sz="1800" dirty="0">
              <a:solidFill>
                <a:srgbClr val="0C5076"/>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5" name="Espace réservé de la date 4"/>
          <p:cNvSpPr>
            <a:spLocks noGrp="1"/>
          </p:cNvSpPr>
          <p:nvPr>
            <p:ph type="dt" sz="half" idx="10"/>
          </p:nvPr>
        </p:nvSpPr>
        <p:spPr/>
        <p:txBody>
          <a:bodyPr/>
          <a:lstStyle/>
          <a:p>
            <a:pPr algn="r"/>
            <a:fld id="{A6C40C0D-8474-4FED-8256-9708D2E73068}"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293048" y="4316709"/>
            <a:ext cx="8527424" cy="684000"/>
          </a:xfrm>
          <a:prstGeom prst="roundRect">
            <a:avLst/>
          </a:prstGeom>
          <a:solidFill>
            <a:srgbClr val="0C5076"/>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i="1" u="sng" dirty="0">
                <a:solidFill>
                  <a:srgbClr val="ED7454"/>
                </a:solidFill>
              </a:rPr>
              <a:t>A savoir </a:t>
            </a:r>
            <a:r>
              <a:rPr lang="fr-FR" sz="1600" dirty="0"/>
              <a:t>: la phase complémentaire permet de formuler jusqu’à 10 </a:t>
            </a:r>
            <a:r>
              <a:rPr lang="fr-FR" sz="1600" b="1" u="sng" dirty="0"/>
              <a:t>nouveaux</a:t>
            </a:r>
            <a:r>
              <a:rPr lang="fr-FR" sz="1600" dirty="0"/>
              <a:t> vœux dans des formations qui ont des places vacantes</a:t>
            </a:r>
          </a:p>
        </p:txBody>
      </p:sp>
    </p:spTree>
    <p:extLst>
      <p:ext uri="{BB962C8B-B14F-4D97-AF65-F5344CB8AC3E}">
        <p14:creationId xmlns:p14="http://schemas.microsoft.com/office/powerpoint/2010/main" xmlns="" val="2766702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a:xfrm>
            <a:off x="395536" y="802205"/>
            <a:ext cx="8532808" cy="432048"/>
          </a:xfrm>
        </p:spPr>
        <p:txBody>
          <a:bodyPr/>
          <a:lstStyle/>
          <a:p>
            <a:pPr marL="0" indent="0" algn="l">
              <a:buNone/>
            </a:pPr>
            <a:r>
              <a:rPr lang="fr-FR" sz="2550" dirty="0" smtClean="0">
                <a:latin typeface="+mj-lt"/>
                <a:ea typeface="+mj-ea"/>
                <a:cs typeface="+mj-cs"/>
              </a:rPr>
              <a:t>Rechercher et consulter </a:t>
            </a:r>
            <a:r>
              <a:rPr lang="fr-FR" sz="2550" dirty="0">
                <a:latin typeface="+mj-lt"/>
                <a:ea typeface="+mj-ea"/>
                <a:cs typeface="+mj-cs"/>
              </a:rPr>
              <a:t>les </a:t>
            </a:r>
            <a:r>
              <a:rPr lang="fr-FR" sz="2550" dirty="0" smtClean="0">
                <a:latin typeface="+mj-lt"/>
                <a:ea typeface="+mj-ea"/>
                <a:cs typeface="+mj-cs"/>
              </a:rPr>
              <a:t>Formations </a:t>
            </a:r>
            <a:endParaRPr lang="fr-FR" sz="2550" dirty="0">
              <a:latin typeface="+mj-lt"/>
              <a:ea typeface="+mj-ea"/>
              <a:cs typeface="+mj-cs"/>
            </a:endParaRPr>
          </a:p>
        </p:txBody>
      </p:sp>
      <p:sp>
        <p:nvSpPr>
          <p:cNvPr id="5" name="Espace réservé du texte 4"/>
          <p:cNvSpPr>
            <a:spLocks noGrp="1"/>
          </p:cNvSpPr>
          <p:nvPr>
            <p:ph type="body" sz="quarter" idx="15"/>
          </p:nvPr>
        </p:nvSpPr>
        <p:spPr>
          <a:xfrm>
            <a:off x="179512" y="1357772"/>
            <a:ext cx="2736304" cy="3374218"/>
          </a:xfrm>
        </p:spPr>
        <p:txBody>
          <a:bodyPr/>
          <a:lstStyle/>
          <a:p>
            <a:pPr lvl="0" defTabSz="457200">
              <a:spcBef>
                <a:spcPct val="20000"/>
              </a:spcBef>
              <a:spcAft>
                <a:spcPts val="0"/>
              </a:spcAft>
              <a:buClr>
                <a:srgbClr val="FF0000"/>
              </a:buClr>
              <a:buSzPct val="100000"/>
              <a:defRPr/>
            </a:pPr>
            <a:r>
              <a:rPr lang="fr-FR" sz="1400" b="1" dirty="0">
                <a:latin typeface="Calibri"/>
              </a:rPr>
              <a:t>Pour chaque formation trouvée :</a:t>
            </a:r>
          </a:p>
          <a:p>
            <a:pPr lvl="0" defTabSz="457200">
              <a:spcBef>
                <a:spcPct val="20000"/>
              </a:spcBef>
              <a:spcAft>
                <a:spcPts val="0"/>
              </a:spcAft>
              <a:buClr>
                <a:srgbClr val="FF0000"/>
              </a:buClr>
              <a:buSzPct val="100000"/>
              <a:defRPr/>
            </a:pPr>
            <a:endParaRPr lang="fr-FR" sz="1400" b="1" dirty="0">
              <a:latin typeface="Calibri"/>
            </a:endParaRPr>
          </a:p>
          <a:p>
            <a:pPr marL="169863" lvl="1" indent="-169863" defTabSz="457200">
              <a:spcBef>
                <a:spcPct val="20000"/>
              </a:spcBef>
              <a:spcAft>
                <a:spcPts val="0"/>
              </a:spcAft>
              <a:buClr>
                <a:srgbClr val="FF0000"/>
              </a:buClr>
              <a:buFont typeface="Arial-ItalicMT" charset="0"/>
              <a:buChar char="&gt;"/>
              <a:defRPr/>
            </a:pPr>
            <a:r>
              <a:rPr lang="fr-FR" sz="1100" dirty="0">
                <a:solidFill>
                  <a:srgbClr val="0C5076"/>
                </a:solidFill>
                <a:latin typeface="Calibri"/>
              </a:rPr>
              <a:t>Le </a:t>
            </a:r>
            <a:r>
              <a:rPr lang="fr-FR" sz="1100" b="1" dirty="0">
                <a:solidFill>
                  <a:srgbClr val="0C5076"/>
                </a:solidFill>
                <a:latin typeface="Calibri"/>
              </a:rPr>
              <a:t>nombre de places </a:t>
            </a:r>
            <a:r>
              <a:rPr lang="fr-FR" sz="1100" dirty="0">
                <a:solidFill>
                  <a:srgbClr val="0C5076"/>
                </a:solidFill>
                <a:latin typeface="Calibri"/>
              </a:rPr>
              <a:t>disponibles en 2021 (visible à partir du 20 janvier 2021) </a:t>
            </a:r>
          </a:p>
          <a:p>
            <a:pPr marL="169863" lvl="1" indent="-169863" defTabSz="457200">
              <a:spcBef>
                <a:spcPct val="20000"/>
              </a:spcBef>
              <a:spcAft>
                <a:spcPts val="0"/>
              </a:spcAft>
              <a:buClr>
                <a:srgbClr val="FF0000"/>
              </a:buClr>
              <a:buFont typeface="Arial-ItalicMT" charset="0"/>
              <a:buChar char="&gt;"/>
              <a:defRPr/>
            </a:pPr>
            <a:endParaRPr lang="fr-FR" sz="1100" dirty="0">
              <a:solidFill>
                <a:srgbClr val="0C5076"/>
              </a:solidFill>
              <a:latin typeface="Calibri"/>
            </a:endParaRPr>
          </a:p>
          <a:p>
            <a:pPr marL="169863" lvl="1" indent="-169863" defTabSz="457200">
              <a:spcBef>
                <a:spcPct val="20000"/>
              </a:spcBef>
              <a:spcAft>
                <a:spcPts val="0"/>
              </a:spcAft>
              <a:buClr>
                <a:srgbClr val="FF0000"/>
              </a:buClr>
              <a:buFont typeface="Arial-ItalicMT" charset="0"/>
              <a:buChar char="&gt;"/>
              <a:defRPr/>
            </a:pPr>
            <a:r>
              <a:rPr lang="fr-FR" sz="1100" dirty="0">
                <a:solidFill>
                  <a:srgbClr val="0C5076"/>
                </a:solidFill>
                <a:latin typeface="Calibri"/>
              </a:rPr>
              <a:t>Le </a:t>
            </a:r>
            <a:r>
              <a:rPr lang="fr-FR" sz="1100" b="1" dirty="0">
                <a:solidFill>
                  <a:srgbClr val="0C5076"/>
                </a:solidFill>
                <a:latin typeface="Calibri"/>
              </a:rPr>
              <a:t>taux d'accès </a:t>
            </a:r>
            <a:r>
              <a:rPr lang="fr-FR" sz="1100" dirty="0">
                <a:solidFill>
                  <a:srgbClr val="0C5076"/>
                </a:solidFill>
                <a:latin typeface="Calibri"/>
              </a:rPr>
              <a:t>en 2020, c'est à dire la proportion de candidats ayant reçu une proposition d'admission en phase principale</a:t>
            </a:r>
          </a:p>
          <a:p>
            <a:pPr marL="169863" lvl="1" indent="-169863" defTabSz="457200">
              <a:spcBef>
                <a:spcPct val="20000"/>
              </a:spcBef>
              <a:spcAft>
                <a:spcPts val="0"/>
              </a:spcAft>
              <a:buClr>
                <a:srgbClr val="FF0000"/>
              </a:buClr>
              <a:buFont typeface="Arial-ItalicMT" charset="0"/>
              <a:buChar char="&gt;"/>
              <a:defRPr/>
            </a:pPr>
            <a:endParaRPr lang="fr-FR" sz="1100" dirty="0">
              <a:solidFill>
                <a:srgbClr val="0C5076"/>
              </a:solidFill>
              <a:latin typeface="Calibri"/>
            </a:endParaRPr>
          </a:p>
          <a:p>
            <a:pPr marL="169863" lvl="1" indent="-169863" defTabSz="457200">
              <a:spcBef>
                <a:spcPct val="20000"/>
              </a:spcBef>
              <a:spcAft>
                <a:spcPts val="0"/>
              </a:spcAft>
              <a:buClr>
                <a:srgbClr val="FF0000"/>
              </a:buClr>
              <a:buFont typeface="Arial-ItalicMT" charset="0"/>
              <a:buChar char="&gt;"/>
              <a:defRPr/>
            </a:pPr>
            <a:r>
              <a:rPr lang="fr-FR" sz="1100" dirty="0">
                <a:solidFill>
                  <a:srgbClr val="0C5076"/>
                </a:solidFill>
                <a:latin typeface="Calibri"/>
              </a:rPr>
              <a:t>Le </a:t>
            </a:r>
            <a:r>
              <a:rPr lang="fr-FR" sz="1100" b="1" dirty="0">
                <a:solidFill>
                  <a:srgbClr val="0C5076"/>
                </a:solidFill>
                <a:latin typeface="Calibri"/>
              </a:rPr>
              <a:t>pourcentage de candidats  admis selon le type de baccalauréat </a:t>
            </a:r>
            <a:r>
              <a:rPr lang="fr-FR" sz="1100" dirty="0">
                <a:solidFill>
                  <a:srgbClr val="0C5076"/>
                </a:solidFill>
                <a:latin typeface="Calibri"/>
              </a:rPr>
              <a:t>en 2020</a:t>
            </a:r>
          </a:p>
          <a:p>
            <a:pPr marL="169863" lvl="1" indent="-169863" defTabSz="457200">
              <a:spcBef>
                <a:spcPct val="20000"/>
              </a:spcBef>
              <a:spcAft>
                <a:spcPts val="0"/>
              </a:spcAft>
              <a:buClr>
                <a:srgbClr val="FF0000"/>
              </a:buClr>
              <a:buFont typeface="Arial-ItalicMT" charset="0"/>
              <a:buChar char="&gt;"/>
              <a:defRPr/>
            </a:pPr>
            <a:endParaRPr lang="fr-FR" sz="1100" dirty="0">
              <a:solidFill>
                <a:srgbClr val="0C5076"/>
              </a:solidFill>
              <a:latin typeface="Calibri"/>
            </a:endParaRPr>
          </a:p>
          <a:p>
            <a:pPr marL="180975" lvl="1" indent="-169863" defTabSz="457200">
              <a:spcBef>
                <a:spcPct val="20000"/>
              </a:spcBef>
              <a:spcAft>
                <a:spcPts val="0"/>
              </a:spcAft>
              <a:buClr>
                <a:srgbClr val="FF0000"/>
              </a:buClr>
              <a:buFont typeface="Arial-ItalicMT" charset="0"/>
              <a:buChar char="&gt;"/>
              <a:defRPr/>
            </a:pPr>
            <a:r>
              <a:rPr lang="fr-FR" sz="1100" dirty="0">
                <a:solidFill>
                  <a:srgbClr val="0C5076"/>
                </a:solidFill>
                <a:latin typeface="Calibri"/>
              </a:rPr>
              <a:t>Des </a:t>
            </a:r>
            <a:r>
              <a:rPr lang="fr-FR" sz="1100" b="1" dirty="0">
                <a:solidFill>
                  <a:srgbClr val="0C5076"/>
                </a:solidFill>
                <a:latin typeface="Calibri"/>
              </a:rPr>
              <a:t>suggestions de formations similaires </a:t>
            </a:r>
            <a:r>
              <a:rPr lang="fr-FR" sz="1100" dirty="0">
                <a:solidFill>
                  <a:srgbClr val="0C5076"/>
                </a:solidFill>
                <a:latin typeface="Calibri"/>
              </a:rPr>
              <a:t>pour élargir vos choix</a:t>
            </a:r>
          </a:p>
          <a:p>
            <a:pPr marL="180975" lvl="1" indent="-169863" defTabSz="457200">
              <a:spcBef>
                <a:spcPct val="20000"/>
              </a:spcBef>
              <a:spcAft>
                <a:spcPts val="0"/>
              </a:spcAft>
              <a:buClr>
                <a:srgbClr val="FF0000"/>
              </a:buClr>
              <a:buFont typeface="Arial-ItalicMT" charset="0"/>
              <a:buChar char="&gt;"/>
              <a:defRPr/>
            </a:pPr>
            <a:endParaRPr lang="fr-FR" sz="1100" dirty="0">
              <a:solidFill>
                <a:srgbClr val="0C5076"/>
              </a:solidFill>
              <a:latin typeface="Calibri"/>
            </a:endParaRPr>
          </a:p>
          <a:p>
            <a:pPr marL="180975" lvl="1" indent="-169863" defTabSz="457200">
              <a:spcBef>
                <a:spcPct val="20000"/>
              </a:spcBef>
              <a:spcAft>
                <a:spcPts val="0"/>
              </a:spcAft>
              <a:buClr>
                <a:srgbClr val="FF0000"/>
              </a:buClr>
              <a:buFont typeface="Arial-ItalicMT" charset="0"/>
              <a:buChar char="&gt;"/>
              <a:defRPr/>
            </a:pPr>
            <a:r>
              <a:rPr lang="fr-FR" sz="1100" b="1" dirty="0">
                <a:solidFill>
                  <a:srgbClr val="0C5076"/>
                </a:solidFill>
                <a:latin typeface="Calibri"/>
              </a:rPr>
              <a:t>Un lien pour accéder à la fiche détaillée de la formation</a:t>
            </a:r>
          </a:p>
          <a:p>
            <a:pPr lvl="0"/>
            <a:endParaRPr lang="fr-FR" sz="1200" dirty="0"/>
          </a:p>
        </p:txBody>
      </p:sp>
      <p:sp>
        <p:nvSpPr>
          <p:cNvPr id="7" name="Espace réservé de la date 6"/>
          <p:cNvSpPr>
            <a:spLocks noGrp="1"/>
          </p:cNvSpPr>
          <p:nvPr>
            <p:ph type="dt" sz="half" idx="10"/>
          </p:nvPr>
        </p:nvSpPr>
        <p:spPr/>
        <p:txBody>
          <a:bodyPr/>
          <a:lstStyle/>
          <a:p>
            <a:pPr algn="r"/>
            <a:fld id="{EFA0773D-3F28-40F9-B9EA-54498D76AC91}" type="datetime1">
              <a:rPr lang="fr-FR" cap="all" smtClean="0"/>
              <a:pPr algn="r"/>
              <a:t>11/01/2021</a:t>
            </a:fld>
            <a:endParaRPr lang="fr-FR" cap="all"/>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3</a:t>
            </a:fld>
            <a:endParaRPr lang="fr-F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07702" y="1275606"/>
            <a:ext cx="6028794" cy="331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2056628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70740"/>
            <a:ext cx="8424000" cy="447614"/>
          </a:xfrm>
        </p:spPr>
        <p:txBody>
          <a:bodyPr/>
          <a:lstStyle/>
          <a:p>
            <a:r>
              <a:rPr lang="fr-FR" sz="2400" dirty="0" smtClean="0"/>
              <a:t>UN ACCOMPAGNEMENT DE MAI A SEPTEMBRE </a:t>
            </a:r>
            <a:endParaRPr lang="fr-FR" sz="2400" dirty="0"/>
          </a:p>
        </p:txBody>
      </p:sp>
      <p:sp>
        <p:nvSpPr>
          <p:cNvPr id="3" name="Espace réservé du contenu 2"/>
          <p:cNvSpPr>
            <a:spLocks noGrp="1"/>
          </p:cNvSpPr>
          <p:nvPr>
            <p:ph sz="quarter" idx="14"/>
          </p:nvPr>
        </p:nvSpPr>
        <p:spPr>
          <a:xfrm>
            <a:off x="351862" y="1347614"/>
            <a:ext cx="8424000" cy="3435886"/>
          </a:xfrm>
        </p:spPr>
        <p:txBody>
          <a:bodyPr/>
          <a:lstStyle/>
          <a:p>
            <a:pPr lvl="0"/>
            <a:r>
              <a:rPr lang="fr-FR" sz="1600" b="1" dirty="0" smtClean="0">
                <a:solidFill>
                  <a:srgbClr val="EC130E"/>
                </a:solidFill>
              </a:rPr>
              <a:t>&gt;</a:t>
            </a:r>
            <a:r>
              <a:rPr lang="fr-FR" sz="1600" b="1" dirty="0" smtClean="0"/>
              <a:t> Dès </a:t>
            </a:r>
            <a:r>
              <a:rPr lang="fr-FR" sz="1600" b="1" dirty="0"/>
              <a:t>le </a:t>
            </a:r>
            <a:r>
              <a:rPr lang="fr-FR" sz="1600" b="1" dirty="0" smtClean="0"/>
              <a:t>27 mai </a:t>
            </a:r>
            <a:r>
              <a:rPr lang="fr-FR" sz="1600" dirty="0" smtClean="0"/>
              <a:t>: </a:t>
            </a:r>
            <a:r>
              <a:rPr lang="fr-FR" sz="1600" dirty="0"/>
              <a:t>les lycéens qui n'ont fait que des demandes en formations sélectives (BTS, </a:t>
            </a:r>
            <a:r>
              <a:rPr lang="fr-FR" sz="1600" dirty="0" smtClean="0"/>
              <a:t>BUT</a:t>
            </a:r>
            <a:r>
              <a:rPr lang="fr-FR" sz="1600" dirty="0"/>
              <a:t>, école, </a:t>
            </a:r>
            <a:r>
              <a:rPr lang="fr-FR" sz="1600" dirty="0" smtClean="0"/>
              <a:t>classe prépa, </a:t>
            </a:r>
            <a:r>
              <a:rPr lang="fr-FR" sz="1600" dirty="0"/>
              <a:t>IFSI…) et qui n’ont reçu que des réponses négatives peuvent </a:t>
            </a:r>
            <a:r>
              <a:rPr lang="fr-FR" sz="1600" b="1" dirty="0">
                <a:solidFill>
                  <a:srgbClr val="F28E65"/>
                </a:solidFill>
              </a:rPr>
              <a:t>demander</a:t>
            </a:r>
            <a:r>
              <a:rPr lang="fr-FR" sz="1600" dirty="0"/>
              <a:t> </a:t>
            </a:r>
            <a:r>
              <a:rPr lang="fr-FR" sz="1600" b="1" dirty="0">
                <a:solidFill>
                  <a:srgbClr val="F28E65"/>
                </a:solidFill>
              </a:rPr>
              <a:t>un accompagnement individuel ou collectif au lycée ou dans un CIO</a:t>
            </a:r>
            <a:r>
              <a:rPr lang="fr-FR" sz="1600" dirty="0">
                <a:solidFill>
                  <a:srgbClr val="F28E65"/>
                </a:solidFill>
              </a:rPr>
              <a:t> </a:t>
            </a:r>
            <a:r>
              <a:rPr lang="fr-FR" sz="1600" b="1" dirty="0">
                <a:solidFill>
                  <a:srgbClr val="F28E65"/>
                </a:solidFill>
              </a:rPr>
              <a:t>pour définir un nouveau projet d’orientation pour préparer la phase complémentaire</a:t>
            </a:r>
          </a:p>
          <a:p>
            <a:pPr lvl="0"/>
            <a:endParaRPr lang="fr-FR" sz="1600" dirty="0"/>
          </a:p>
          <a:p>
            <a:pPr lvl="0"/>
            <a:r>
              <a:rPr lang="fr-FR" sz="1600" b="1" dirty="0" smtClean="0">
                <a:solidFill>
                  <a:srgbClr val="EC130E"/>
                </a:solidFill>
              </a:rPr>
              <a:t>&gt;</a:t>
            </a:r>
            <a:r>
              <a:rPr lang="fr-FR" sz="1600" b="1" dirty="0" smtClean="0"/>
              <a:t> Du 16 </a:t>
            </a:r>
            <a:r>
              <a:rPr lang="fr-FR" sz="1600" b="1" dirty="0"/>
              <a:t>juin au </a:t>
            </a:r>
            <a:r>
              <a:rPr lang="fr-FR" sz="1600" b="1" dirty="0" smtClean="0"/>
              <a:t>16 </a:t>
            </a:r>
            <a:r>
              <a:rPr lang="fr-FR" sz="1600" b="1" dirty="0"/>
              <a:t>septembre </a:t>
            </a:r>
            <a:r>
              <a:rPr lang="fr-FR" sz="1600" dirty="0" smtClean="0"/>
              <a:t>: </a:t>
            </a:r>
            <a:r>
              <a:rPr lang="fr-FR" sz="1600" dirty="0"/>
              <a:t>pendant la </a:t>
            </a:r>
            <a:r>
              <a:rPr lang="fr-FR" sz="1600" b="1" dirty="0">
                <a:solidFill>
                  <a:srgbClr val="F28E65"/>
                </a:solidFill>
              </a:rPr>
              <a:t>phase complémentaire</a:t>
            </a:r>
            <a:r>
              <a:rPr lang="fr-FR" sz="1600" dirty="0"/>
              <a:t>, les lycéens peuvent </a:t>
            </a:r>
            <a:r>
              <a:rPr lang="fr-FR" sz="1600" b="1" dirty="0">
                <a:solidFill>
                  <a:srgbClr val="F28E65"/>
                </a:solidFill>
              </a:rPr>
              <a:t>formuler jusqu’à 10 </a:t>
            </a:r>
            <a:r>
              <a:rPr lang="fr-FR" sz="1600" b="1" u="sng" dirty="0">
                <a:solidFill>
                  <a:srgbClr val="F28E65"/>
                </a:solidFill>
              </a:rPr>
              <a:t>nouveaux vœux </a:t>
            </a:r>
            <a:r>
              <a:rPr lang="fr-FR" sz="1600" b="1" dirty="0">
                <a:solidFill>
                  <a:srgbClr val="F28E65"/>
                </a:solidFill>
              </a:rPr>
              <a:t>dans des formations disposant de places </a:t>
            </a:r>
            <a:r>
              <a:rPr lang="fr-FR" sz="1600" b="1" dirty="0" smtClean="0">
                <a:solidFill>
                  <a:srgbClr val="F28E65"/>
                </a:solidFill>
              </a:rPr>
              <a:t>disponibles</a:t>
            </a:r>
          </a:p>
          <a:p>
            <a:pPr lvl="0"/>
            <a:endParaRPr lang="fr-FR" sz="1600" dirty="0"/>
          </a:p>
          <a:p>
            <a:pPr lvl="0"/>
            <a:r>
              <a:rPr lang="fr-FR" sz="1600" b="1" dirty="0" smtClean="0">
                <a:solidFill>
                  <a:srgbClr val="EC130E"/>
                </a:solidFill>
              </a:rPr>
              <a:t>&gt; </a:t>
            </a:r>
            <a:r>
              <a:rPr lang="fr-FR" sz="1600" b="1" dirty="0" smtClean="0"/>
              <a:t>A partir du 2 juillet </a:t>
            </a:r>
            <a:r>
              <a:rPr lang="fr-FR" sz="1600" dirty="0" smtClean="0"/>
              <a:t>: </a:t>
            </a:r>
            <a:r>
              <a:rPr lang="fr-FR" sz="1600" dirty="0"/>
              <a:t>les candidats peuvent solliciter depuis leur dossier </a:t>
            </a:r>
            <a:r>
              <a:rPr lang="fr-FR" sz="1600" b="1" dirty="0">
                <a:solidFill>
                  <a:srgbClr val="F28E65"/>
                </a:solidFill>
              </a:rPr>
              <a:t>l’accompagnement de la Commission d’Accès à l’Enseignement Supérieur</a:t>
            </a:r>
            <a:r>
              <a:rPr lang="fr-FR" sz="1600" dirty="0">
                <a:solidFill>
                  <a:srgbClr val="F28E65"/>
                </a:solidFill>
              </a:rPr>
              <a:t> </a:t>
            </a:r>
            <a:r>
              <a:rPr lang="fr-FR" sz="1600" dirty="0"/>
              <a:t>(CAES) de leur académie : elle étudie </a:t>
            </a:r>
            <a:r>
              <a:rPr lang="fr-FR" sz="1600" dirty="0" smtClean="0"/>
              <a:t>leur dossier et les aident à </a:t>
            </a:r>
            <a:r>
              <a:rPr lang="fr-FR" sz="1600" dirty="0"/>
              <a:t>trouver une formation au plus près de leur projet en fonction des places disponibles</a:t>
            </a:r>
          </a:p>
        </p:txBody>
      </p:sp>
      <p:sp>
        <p:nvSpPr>
          <p:cNvPr id="5" name="Espace réservé de la date 4"/>
          <p:cNvSpPr>
            <a:spLocks noGrp="1"/>
          </p:cNvSpPr>
          <p:nvPr>
            <p:ph type="dt" sz="half" idx="10"/>
          </p:nvPr>
        </p:nvSpPr>
        <p:spPr/>
        <p:txBody>
          <a:bodyPr/>
          <a:lstStyle/>
          <a:p>
            <a:pPr algn="r"/>
            <a:fld id="{25DB7FD4-20FC-4ABB-A266-6915DE894B7A}"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dirty="0"/>
          </a:p>
        </p:txBody>
      </p:sp>
    </p:spTree>
    <p:extLst>
      <p:ext uri="{BB962C8B-B14F-4D97-AF65-F5344CB8AC3E}">
        <p14:creationId xmlns:p14="http://schemas.microsoft.com/office/powerpoint/2010/main" xmlns="" val="20728534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dirty="0" smtClean="0"/>
              <a:t>DES SERVICES ET DES CONSEILLERS TOUT AU LONG DE LA PROCEDURE </a:t>
            </a:r>
            <a:endParaRPr lang="fr-FR" sz="2400" dirty="0"/>
          </a:p>
        </p:txBody>
      </p:sp>
      <p:sp>
        <p:nvSpPr>
          <p:cNvPr id="3" name="Espace réservé du contenu 2"/>
          <p:cNvSpPr>
            <a:spLocks noGrp="1"/>
          </p:cNvSpPr>
          <p:nvPr>
            <p:ph sz="quarter" idx="14"/>
          </p:nvPr>
        </p:nvSpPr>
        <p:spPr>
          <a:xfrm>
            <a:off x="342336" y="1707654"/>
            <a:ext cx="8424000" cy="3075846"/>
          </a:xfrm>
        </p:spPr>
        <p:txBody>
          <a:bodyPr/>
          <a:lstStyle/>
          <a:p>
            <a:pPr marL="177800" lvl="0" indent="-177800" defTabSz="457200">
              <a:spcBef>
                <a:spcPct val="20000"/>
              </a:spcBef>
              <a:spcAft>
                <a:spcPts val="0"/>
              </a:spcAft>
              <a:buClr>
                <a:srgbClr val="FF0000"/>
              </a:buClr>
              <a:buSzPct val="100000"/>
              <a:buFont typeface="Lucida Grande"/>
              <a:buChar char="&gt;"/>
            </a:pPr>
            <a:r>
              <a:rPr lang="fr-FR" sz="1800" b="1" dirty="0">
                <a:solidFill>
                  <a:srgbClr val="F28E65"/>
                </a:solidFill>
              </a:rPr>
              <a:t> Le numéro vert</a:t>
            </a:r>
            <a:r>
              <a:rPr lang="fr-FR" sz="1800" dirty="0">
                <a:solidFill>
                  <a:srgbClr val="3D566E"/>
                </a:solidFill>
              </a:rPr>
              <a:t> : </a:t>
            </a:r>
            <a:r>
              <a:rPr lang="fr-FR" sz="1800" b="1" dirty="0">
                <a:solidFill>
                  <a:srgbClr val="3D566E"/>
                </a:solidFill>
              </a:rPr>
              <a:t>0 800 400 </a:t>
            </a:r>
            <a:r>
              <a:rPr lang="fr-FR" sz="1800" b="1" dirty="0" smtClean="0">
                <a:solidFill>
                  <a:srgbClr val="3D566E"/>
                </a:solidFill>
              </a:rPr>
              <a:t>070 </a:t>
            </a:r>
            <a:r>
              <a:rPr lang="fr-FR" sz="1800" dirty="0" smtClean="0">
                <a:solidFill>
                  <a:srgbClr val="3D566E"/>
                </a:solidFill>
              </a:rPr>
              <a:t>(Numéros </a:t>
            </a:r>
            <a:r>
              <a:rPr lang="fr-FR" sz="1800" dirty="0">
                <a:solidFill>
                  <a:srgbClr val="3D566E"/>
                </a:solidFill>
              </a:rPr>
              <a:t>spécifiques pour l’Outre-mer sur Parcoursup.fr</a:t>
            </a:r>
            <a:r>
              <a:rPr lang="fr-FR" sz="1800" dirty="0" smtClean="0">
                <a:solidFill>
                  <a:srgbClr val="3D566E"/>
                </a:solidFill>
              </a:rPr>
              <a:t>)</a:t>
            </a:r>
          </a:p>
          <a:p>
            <a:pPr marL="177800" lvl="0" indent="-177800" defTabSz="457200">
              <a:spcBef>
                <a:spcPct val="20000"/>
              </a:spcBef>
              <a:spcAft>
                <a:spcPts val="0"/>
              </a:spcAft>
              <a:buClr>
                <a:srgbClr val="FF0000"/>
              </a:buClr>
              <a:buSzPct val="100000"/>
              <a:buFont typeface="Lucida Grande"/>
              <a:buChar char="&gt;"/>
            </a:pPr>
            <a:endParaRPr lang="fr-FR" sz="1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dirty="0">
                <a:solidFill>
                  <a:srgbClr val="3D566E"/>
                </a:solidFill>
              </a:rPr>
              <a:t> </a:t>
            </a:r>
            <a:r>
              <a:rPr lang="fr-FR" sz="1800" b="1" dirty="0">
                <a:solidFill>
                  <a:srgbClr val="F28E65"/>
                </a:solidFill>
              </a:rPr>
              <a:t>La messagerie contact </a:t>
            </a:r>
            <a:r>
              <a:rPr lang="fr-FR" sz="1800" dirty="0">
                <a:solidFill>
                  <a:srgbClr val="3D566E"/>
                </a:solidFill>
              </a:rPr>
              <a:t>depuis le dossier candidat</a:t>
            </a:r>
          </a:p>
          <a:p>
            <a:pPr lvl="0" defTabSz="457200">
              <a:spcBef>
                <a:spcPct val="20000"/>
              </a:spcBef>
              <a:spcAft>
                <a:spcPts val="0"/>
              </a:spcAft>
              <a:buClr>
                <a:srgbClr val="FF0000"/>
              </a:buClr>
              <a:buSzPct val="100000"/>
            </a:pPr>
            <a:endParaRPr lang="fr-FR" sz="1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a:solidFill>
                  <a:srgbClr val="F28E65"/>
                </a:solidFill>
              </a:rPr>
              <a:t> Les réseaux sociaux pour rester informé : </a:t>
            </a:r>
          </a:p>
          <a:p>
            <a:pPr lvl="0" defTabSz="457200">
              <a:spcBef>
                <a:spcPct val="20000"/>
              </a:spcBef>
              <a:spcAft>
                <a:spcPts val="0"/>
              </a:spcAft>
              <a:buClr>
                <a:srgbClr val="FF0000"/>
              </a:buClr>
              <a:buSzPct val="100000"/>
            </a:pPr>
            <a:r>
              <a:rPr lang="fr-FR" sz="1800" b="1" dirty="0">
                <a:solidFill>
                  <a:srgbClr val="F28E65"/>
                </a:solidFill>
              </a:rPr>
              <a:t>		</a:t>
            </a:r>
            <a:r>
              <a:rPr lang="fr-FR" sz="1800" b="1" dirty="0" smtClean="0">
                <a:solidFill>
                  <a:srgbClr val="3D566E"/>
                </a:solidFill>
              </a:rPr>
              <a:t>@</a:t>
            </a:r>
            <a:r>
              <a:rPr lang="fr-FR" sz="1800" b="1" dirty="0">
                <a:solidFill>
                  <a:srgbClr val="3D566E"/>
                </a:solidFill>
              </a:rPr>
              <a:t>Parcoursup_info </a:t>
            </a:r>
          </a:p>
          <a:p>
            <a:pPr lvl="0" defTabSz="457200">
              <a:spcBef>
                <a:spcPct val="20000"/>
              </a:spcBef>
              <a:spcAft>
                <a:spcPts val="0"/>
              </a:spcAft>
              <a:buClr>
                <a:srgbClr val="FF0000"/>
              </a:buClr>
              <a:buSzPct val="100000"/>
            </a:pPr>
            <a:r>
              <a:rPr lang="fr-FR" sz="1800" b="1" dirty="0">
                <a:solidFill>
                  <a:srgbClr val="3D566E"/>
                </a:solidFill>
              </a:rPr>
              <a:t>		@</a:t>
            </a:r>
            <a:r>
              <a:rPr lang="fr-FR" sz="1800" b="1" dirty="0" err="1">
                <a:solidFill>
                  <a:srgbClr val="3D566E"/>
                </a:solidFill>
              </a:rPr>
              <a:t>Parcoursupinfo</a:t>
            </a:r>
            <a:endParaRPr lang="fr-FR" sz="1800" b="1" dirty="0">
              <a:solidFill>
                <a:srgbClr val="3D566E"/>
              </a:solidFill>
            </a:endParaRPr>
          </a:p>
          <a:p>
            <a:endParaRPr lang="fr-FR" dirty="0"/>
          </a:p>
        </p:txBody>
      </p:sp>
      <p:sp>
        <p:nvSpPr>
          <p:cNvPr id="5" name="Espace réservé de la date 4"/>
          <p:cNvSpPr>
            <a:spLocks noGrp="1"/>
          </p:cNvSpPr>
          <p:nvPr>
            <p:ph type="dt" sz="half" idx="10"/>
          </p:nvPr>
        </p:nvSpPr>
        <p:spPr/>
        <p:txBody>
          <a:bodyPr/>
          <a:lstStyle/>
          <a:p>
            <a:pPr algn="r"/>
            <a:fld id="{D2B045C5-5FD0-48C2-A602-537AE315250F}"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dirty="0"/>
          </a:p>
        </p:txBody>
      </p:sp>
      <p:sp>
        <p:nvSpPr>
          <p:cNvPr id="7" name="Ellipse 6"/>
          <p:cNvSpPr/>
          <p:nvPr/>
        </p:nvSpPr>
        <p:spPr>
          <a:xfrm rot="606903">
            <a:off x="6645423" y="2299908"/>
            <a:ext cx="1901825" cy="874713"/>
          </a:xfrm>
          <a:prstGeom prst="ellipse">
            <a:avLst/>
          </a:prstGeom>
          <a:solidFill>
            <a:srgbClr val="3D566E"/>
          </a:solidFill>
          <a:ln w="9525"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smtClean="0">
                <a:ln>
                  <a:noFill/>
                </a:ln>
                <a:solidFill>
                  <a:prstClr val="white"/>
                </a:solidFill>
                <a:effectLst/>
                <a:uLnTx/>
                <a:uFillTx/>
                <a:latin typeface="Calibri"/>
                <a:ea typeface="+mn-ea"/>
                <a:cs typeface="+mn-cs"/>
              </a:rPr>
              <a:t>A partir du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smtClean="0">
                <a:ln>
                  <a:noFill/>
                </a:ln>
                <a:solidFill>
                  <a:prstClr val="white"/>
                </a:solidFill>
                <a:effectLst/>
                <a:uLnTx/>
                <a:uFillTx/>
                <a:latin typeface="Calibri"/>
                <a:ea typeface="+mn-ea"/>
                <a:cs typeface="+mn-cs"/>
              </a:rPr>
              <a:t>20 janvier</a:t>
            </a:r>
            <a:endParaRPr kumimoji="0" lang="fr-FR" sz="1600" b="1" i="0" u="none" strike="noStrike" kern="0" cap="none" spc="0" normalizeH="0" baseline="0" noProof="0" dirty="0">
              <a:ln>
                <a:noFill/>
              </a:ln>
              <a:solidFill>
                <a:prstClr val="white"/>
              </a:solidFill>
              <a:effectLst/>
              <a:uLnTx/>
              <a:uFillTx/>
              <a:latin typeface="Calibri"/>
              <a:ea typeface="+mn-ea"/>
              <a:cs typeface="+mn-cs"/>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5678" y="3651902"/>
            <a:ext cx="381946" cy="28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7616" y="3939902"/>
            <a:ext cx="288000" cy="28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748525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Conseils </a:t>
            </a:r>
            <a:endParaRPr lang="fr-FR" dirty="0"/>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sp>
        <p:nvSpPr>
          <p:cNvPr id="3" name="ZoneTexte 2"/>
          <p:cNvSpPr txBox="1"/>
          <p:nvPr/>
        </p:nvSpPr>
        <p:spPr>
          <a:xfrm>
            <a:off x="251519" y="1249706"/>
            <a:ext cx="8532479" cy="1231106"/>
          </a:xfrm>
          <a:prstGeom prst="rect">
            <a:avLst/>
          </a:prstGeom>
          <a:noFill/>
        </p:spPr>
        <p:txBody>
          <a:bodyPr wrap="square" rtlCol="0">
            <a:spAutoFit/>
          </a:bodyPr>
          <a:lstStyle/>
          <a:p>
            <a:pPr marL="285750" indent="-285750">
              <a:buFont typeface="Wingdings" panose="05000000000000000000" pitchFamily="2" charset="2"/>
              <a:buChar char="Ø"/>
            </a:pPr>
            <a:r>
              <a:rPr lang="fr-FR" sz="2000" b="1" dirty="0" smtClean="0">
                <a:solidFill>
                  <a:srgbClr val="0C5076"/>
                </a:solidFill>
              </a:rPr>
              <a:t>Préparer son projet d’orientation</a:t>
            </a:r>
          </a:p>
          <a:p>
            <a:r>
              <a:rPr lang="fr-FR" dirty="0" smtClean="0">
                <a:solidFill>
                  <a:srgbClr val="0C5076"/>
                </a:solidFill>
              </a:rPr>
              <a:t>S’informer sur les domaines, les secteurs d’activités et les formations qui vous intéressent via Terminale2020-2021.fr et les fiches de présentation des formations sur </a:t>
            </a:r>
            <a:r>
              <a:rPr lang="fr-FR" dirty="0" err="1" smtClean="0">
                <a:solidFill>
                  <a:srgbClr val="0C5076"/>
                </a:solidFill>
              </a:rPr>
              <a:t>Parcoursup</a:t>
            </a:r>
            <a:endParaRPr lang="fr-FR" dirty="0">
              <a:solidFill>
                <a:srgbClr val="0C5076"/>
              </a:solidFill>
            </a:endParaRPr>
          </a:p>
        </p:txBody>
      </p:sp>
      <p:sp>
        <p:nvSpPr>
          <p:cNvPr id="10" name="ZoneTexte 9"/>
          <p:cNvSpPr txBox="1"/>
          <p:nvPr/>
        </p:nvSpPr>
        <p:spPr>
          <a:xfrm>
            <a:off x="263945" y="2701504"/>
            <a:ext cx="8532479" cy="2062103"/>
          </a:xfrm>
          <a:prstGeom prst="rect">
            <a:avLst/>
          </a:prstGeom>
          <a:noFill/>
        </p:spPr>
        <p:txBody>
          <a:bodyPr wrap="square" rtlCol="0">
            <a:spAutoFit/>
          </a:bodyPr>
          <a:lstStyle/>
          <a:p>
            <a:pPr marL="285750" indent="-285750">
              <a:buFont typeface="Wingdings" panose="05000000000000000000" pitchFamily="2" charset="2"/>
              <a:buChar char="Ø"/>
            </a:pPr>
            <a:r>
              <a:rPr lang="fr-FR" sz="2000" b="1" dirty="0" smtClean="0">
                <a:solidFill>
                  <a:srgbClr val="0C5076"/>
                </a:solidFill>
              </a:rPr>
              <a:t>Echanger au sein du lycée et en dehors</a:t>
            </a:r>
          </a:p>
          <a:p>
            <a:pPr marL="285750" indent="-285750">
              <a:buFont typeface="Arial" panose="020B0604020202020204" pitchFamily="34" charset="0"/>
              <a:buChar char="•"/>
            </a:pPr>
            <a:r>
              <a:rPr lang="fr-FR" dirty="0" smtClean="0">
                <a:solidFill>
                  <a:srgbClr val="0C5076"/>
                </a:solidFill>
              </a:rPr>
              <a:t>Accompagnement </a:t>
            </a:r>
            <a:r>
              <a:rPr lang="fr-FR" dirty="0" err="1" smtClean="0">
                <a:solidFill>
                  <a:srgbClr val="0C5076"/>
                </a:solidFill>
              </a:rPr>
              <a:t>Parcoursup</a:t>
            </a:r>
            <a:r>
              <a:rPr lang="fr-FR" dirty="0" smtClean="0">
                <a:solidFill>
                  <a:srgbClr val="0C5076"/>
                </a:solidFill>
              </a:rPr>
              <a:t> par les professeurs principaux et </a:t>
            </a:r>
          </a:p>
          <a:p>
            <a:r>
              <a:rPr lang="fr-FR" dirty="0" smtClean="0">
                <a:solidFill>
                  <a:srgbClr val="0C5076"/>
                </a:solidFill>
              </a:rPr>
              <a:t>la psychologue de l’Education Nationale Mme TODESCHINI :</a:t>
            </a:r>
          </a:p>
          <a:p>
            <a:r>
              <a:rPr lang="fr-FR" dirty="0" smtClean="0">
                <a:solidFill>
                  <a:srgbClr val="0C5076"/>
                </a:solidFill>
              </a:rPr>
              <a:t>Permanence au lycée Lundi toute la journée et jeudi après-midi</a:t>
            </a:r>
          </a:p>
          <a:p>
            <a:r>
              <a:rPr lang="fr-FR" dirty="0" smtClean="0">
                <a:solidFill>
                  <a:srgbClr val="0C5076"/>
                </a:solidFill>
              </a:rPr>
              <a:t>CIO Lyon Nord 100 rue Hénon 69004 LYON Tél: 04 78 28 37 09</a:t>
            </a:r>
          </a:p>
          <a:p>
            <a:pPr marL="285750" indent="-285750">
              <a:buFont typeface="Arial" panose="020B0604020202020204" pitchFamily="34" charset="0"/>
              <a:buChar char="•"/>
            </a:pPr>
            <a:endParaRPr lang="fr-FR" dirty="0" smtClean="0">
              <a:solidFill>
                <a:srgbClr val="0C5076"/>
              </a:solidFill>
            </a:endParaRPr>
          </a:p>
          <a:p>
            <a:pPr marL="285750" indent="-285750">
              <a:buFont typeface="Arial" panose="020B0604020202020204" pitchFamily="34" charset="0"/>
              <a:buChar char="•"/>
            </a:pPr>
            <a:r>
              <a:rPr lang="fr-FR" dirty="0" smtClean="0">
                <a:solidFill>
                  <a:srgbClr val="0C5076"/>
                </a:solidFill>
              </a:rPr>
              <a:t>Participer aux Journées de l’Enseignement Supérieur (JES): 27 et 28 Janvier.</a:t>
            </a:r>
            <a:endParaRPr lang="fr-FR" dirty="0">
              <a:solidFill>
                <a:srgbClr val="0C5076"/>
              </a:solidFill>
            </a:endParaRPr>
          </a:p>
        </p:txBody>
      </p:sp>
    </p:spTree>
    <p:extLst>
      <p:ext uri="{BB962C8B-B14F-4D97-AF65-F5344CB8AC3E}">
        <p14:creationId xmlns:p14="http://schemas.microsoft.com/office/powerpoint/2010/main" xmlns="" val="2147958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a:t>Consolider son projet d’orientation </a:t>
            </a:r>
          </a:p>
        </p:txBody>
      </p:sp>
      <p:sp>
        <p:nvSpPr>
          <p:cNvPr id="5" name="Espace réservé de la date 4"/>
          <p:cNvSpPr>
            <a:spLocks noGrp="1"/>
          </p:cNvSpPr>
          <p:nvPr>
            <p:ph type="dt" sz="half" idx="10"/>
          </p:nvPr>
        </p:nvSpPr>
        <p:spPr/>
        <p:txBody>
          <a:bodyPr/>
          <a:lstStyle/>
          <a:p>
            <a:pPr algn="r"/>
            <a:fld id="{5364400D-1A9E-42A8-8CBD-868B8972336F}" type="datetime1">
              <a:rPr lang="fr-FR" cap="all" smtClean="0"/>
              <a:pPr algn="r"/>
              <a:t>11/01/2021</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dirty="0">
                <a:solidFill>
                  <a:srgbClr val="3D566E"/>
                </a:solidFill>
              </a:rPr>
              <a:t> </a:t>
            </a:r>
            <a:r>
              <a:rPr lang="fr-FR" altLang="fr-FR" sz="1600" b="1" dirty="0">
                <a:solidFill>
                  <a:srgbClr val="0C5076"/>
                </a:solidFill>
              </a:rPr>
              <a:t>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dirty="0">
              <a:solidFill>
                <a:srgbClr val="0C5076"/>
              </a:solidFill>
            </a:endParaRPr>
          </a:p>
          <a:p>
            <a:pPr marL="177800" lvl="0" indent="-177800" fontAlgn="base">
              <a:spcBef>
                <a:spcPct val="20000"/>
              </a:spcBef>
              <a:spcAft>
                <a:spcPct val="0"/>
              </a:spcAft>
              <a:buSzPct val="100000"/>
              <a:buBlip>
                <a:blip r:embed="rId2"/>
              </a:buBlip>
            </a:pPr>
            <a:r>
              <a:rPr lang="fr-FR" altLang="fr-FR" sz="1600" b="1" dirty="0">
                <a:solidFill>
                  <a:srgbClr val="0C5076"/>
                </a:solidFill>
              </a:rPr>
              <a:t>à discuter avec les professeurs, professeurs principaux et </a:t>
            </a:r>
            <a:r>
              <a:rPr lang="fr-FR" altLang="fr-FR" sz="1600" b="1" dirty="0" smtClean="0">
                <a:solidFill>
                  <a:srgbClr val="0C5076"/>
                </a:solidFill>
              </a:rPr>
              <a:t>la psychologue </a:t>
            </a:r>
            <a:r>
              <a:rPr lang="fr-FR" altLang="fr-FR" sz="1600" b="1" dirty="0">
                <a:solidFill>
                  <a:srgbClr val="0C5076"/>
                </a:solidFill>
              </a:rPr>
              <a:t>de l’Education nationale </a:t>
            </a:r>
          </a:p>
        </p:txBody>
      </p:sp>
      <p:sp>
        <p:nvSpPr>
          <p:cNvPr id="9" name="Flèche vers le bas 8"/>
          <p:cNvSpPr/>
          <p:nvPr/>
        </p:nvSpPr>
        <p:spPr>
          <a:xfrm>
            <a:off x="4139992" y="2607830"/>
            <a:ext cx="360000" cy="684000"/>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166911"/>
          </a:xfrm>
          <a:prstGeom prst="roundRect">
            <a:avLst/>
          </a:prstGeom>
          <a:solidFill>
            <a:srgbClr val="ED7454"/>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a:solidFill>
                  <a:srgbClr val="0C5076"/>
                </a:solidFill>
              </a:rPr>
              <a:t>Attendus, critères généraux d’examen des vœux, taux d’accès, nombre de places, taux de réussite, débouchés et insertion professionnelle … </a:t>
            </a:r>
          </a:p>
          <a:p>
            <a:pPr algn="ctr" fontAlgn="auto">
              <a:spcBef>
                <a:spcPts val="0"/>
              </a:spcBef>
              <a:spcAft>
                <a:spcPts val="0"/>
              </a:spcAft>
              <a:defRPr/>
            </a:pPr>
            <a:endParaRPr lang="fr-FR" sz="1400" b="1" cap="all">
              <a:solidFill>
                <a:srgbClr val="0C5076"/>
              </a:solidFill>
            </a:endParaRPr>
          </a:p>
          <a:p>
            <a:pPr algn="ctr" fontAlgn="auto">
              <a:spcBef>
                <a:spcPts val="0"/>
              </a:spcBef>
              <a:spcAft>
                <a:spcPts val="0"/>
              </a:spcAft>
              <a:defRPr/>
            </a:pPr>
            <a:r>
              <a:rPr lang="fr-FR" sz="1400" b="1" cap="all">
                <a:solidFill>
                  <a:srgbClr val="0C5076"/>
                </a:solidFill>
              </a:rPr>
              <a:t>ces données sont essentielles </a:t>
            </a:r>
          </a:p>
        </p:txBody>
      </p:sp>
    </p:spTree>
    <p:extLst>
      <p:ext uri="{BB962C8B-B14F-4D97-AF65-F5344CB8AC3E}">
        <p14:creationId xmlns:p14="http://schemas.microsoft.com/office/powerpoint/2010/main" xmlns="" val="1277735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dirty="0" smtClean="0"/>
              <a:t>LES FORMATIONS ACCESSIBLES SUR PARCOURSUP </a:t>
            </a:r>
            <a:endParaRPr lang="fr-FR" sz="2400" dirty="0"/>
          </a:p>
        </p:txBody>
      </p:sp>
      <p:sp>
        <p:nvSpPr>
          <p:cNvPr id="3" name="Espace réservé du contenu 2"/>
          <p:cNvSpPr>
            <a:spLocks noGrp="1"/>
          </p:cNvSpPr>
          <p:nvPr>
            <p:ph sz="quarter" idx="14"/>
          </p:nvPr>
        </p:nvSpPr>
        <p:spPr>
          <a:xfrm>
            <a:off x="308930" y="1347614"/>
            <a:ext cx="8583550" cy="3600400"/>
          </a:xfrm>
        </p:spPr>
        <p:txBody>
          <a:bodyPr/>
          <a:lstStyle/>
          <a:p>
            <a:endParaRPr lang="fr-FR" sz="1400" b="1" dirty="0" smtClean="0">
              <a:solidFill>
                <a:srgbClr val="F28E65"/>
              </a:solidFill>
            </a:endParaRPr>
          </a:p>
          <a:p>
            <a:pPr marL="171450" indent="-171450">
              <a:buFont typeface="Arial" panose="020B0604020202020204" pitchFamily="34" charset="0"/>
              <a:buChar char="•"/>
            </a:pPr>
            <a:r>
              <a:rPr lang="fr-FR" sz="1600" b="1" dirty="0">
                <a:solidFill>
                  <a:srgbClr val="F28E65"/>
                </a:solidFill>
              </a:rPr>
              <a:t>F</a:t>
            </a:r>
            <a:r>
              <a:rPr lang="fr-FR" sz="1600" b="1" dirty="0" smtClean="0">
                <a:solidFill>
                  <a:srgbClr val="F28E65"/>
                </a:solidFill>
              </a:rPr>
              <a:t>ormations </a:t>
            </a:r>
            <a:r>
              <a:rPr lang="fr-FR" sz="1600" b="1" dirty="0">
                <a:solidFill>
                  <a:srgbClr val="F28E65"/>
                </a:solidFill>
              </a:rPr>
              <a:t>non sélectives </a:t>
            </a:r>
            <a:r>
              <a:rPr lang="fr-FR" sz="1600" dirty="0" smtClean="0"/>
              <a:t>: </a:t>
            </a:r>
            <a:r>
              <a:rPr lang="fr-FR" sz="1600" dirty="0"/>
              <a:t>L</a:t>
            </a:r>
            <a:r>
              <a:rPr lang="fr-FR" sz="1600" dirty="0" smtClean="0"/>
              <a:t>icences (dont </a:t>
            </a:r>
            <a:r>
              <a:rPr lang="fr-FR" sz="1600" dirty="0"/>
              <a:t>les LAS – licence avec option santé), </a:t>
            </a:r>
            <a:endParaRPr lang="fr-FR" sz="1600" dirty="0" smtClean="0"/>
          </a:p>
          <a:p>
            <a:r>
              <a:rPr lang="fr-FR" sz="1600" dirty="0"/>
              <a:t> </a:t>
            </a:r>
            <a:r>
              <a:rPr lang="fr-FR" sz="1600" dirty="0" smtClean="0"/>
              <a:t>  les </a:t>
            </a:r>
            <a:r>
              <a:rPr lang="fr-FR" sz="1600" dirty="0"/>
              <a:t>parcours d’accès aux études de santé (PASS</a:t>
            </a:r>
            <a:r>
              <a:rPr lang="fr-FR" sz="1600" dirty="0" smtClean="0"/>
              <a:t>)</a:t>
            </a:r>
          </a:p>
          <a:p>
            <a:pPr>
              <a:spcAft>
                <a:spcPts val="0"/>
              </a:spcAft>
            </a:pPr>
            <a:endParaRPr lang="fr-FR" sz="1600" dirty="0" smtClean="0"/>
          </a:p>
          <a:p>
            <a:pPr marL="171450" indent="-171450">
              <a:buFont typeface="Arial" panose="020B0604020202020204" pitchFamily="34" charset="0"/>
              <a:buChar char="•"/>
            </a:pPr>
            <a:r>
              <a:rPr lang="fr-FR" sz="1600" b="1" dirty="0" smtClean="0">
                <a:solidFill>
                  <a:srgbClr val="F28E65"/>
                </a:solidFill>
              </a:rPr>
              <a:t>Formations </a:t>
            </a:r>
            <a:r>
              <a:rPr lang="fr-FR" sz="1600" b="1" dirty="0">
                <a:solidFill>
                  <a:srgbClr val="F28E65"/>
                </a:solidFill>
              </a:rPr>
              <a:t>sélectives </a:t>
            </a:r>
            <a:r>
              <a:rPr lang="fr-FR" sz="1600" b="1" dirty="0" smtClean="0"/>
              <a:t>: </a:t>
            </a:r>
            <a:r>
              <a:rPr lang="fr-FR" sz="1600" dirty="0" smtClean="0"/>
              <a:t>CPGE, BTS, BUT, formations en soins infirmier (en IFSI) et autres formations paramédicales, formations en travail social (en EFTS), écoles d’ingénieur, de commerce et de management, Sciences Po/ Instituts d’Etudes Politiques, écoles vétérinaires, formations aux métiers de la culture…et les </a:t>
            </a:r>
            <a:r>
              <a:rPr lang="fr-FR" sz="1600" dirty="0"/>
              <a:t>formations en apprentissage</a:t>
            </a:r>
          </a:p>
          <a:p>
            <a:endParaRPr lang="fr-FR" sz="1600" dirty="0" smtClean="0"/>
          </a:p>
          <a:p>
            <a:endParaRPr lang="fr-FR" sz="1100" dirty="0" smtClean="0"/>
          </a:p>
          <a:p>
            <a:endParaRPr lang="fr-FR" sz="1050" dirty="0"/>
          </a:p>
        </p:txBody>
      </p:sp>
      <p:sp>
        <p:nvSpPr>
          <p:cNvPr id="5" name="Espace réservé de la date 4"/>
          <p:cNvSpPr>
            <a:spLocks noGrp="1"/>
          </p:cNvSpPr>
          <p:nvPr>
            <p:ph type="dt" sz="half" idx="10"/>
          </p:nvPr>
        </p:nvSpPr>
        <p:spPr/>
        <p:txBody>
          <a:bodyPr/>
          <a:lstStyle/>
          <a:p>
            <a:pPr algn="r"/>
            <a:fld id="{7E9E1B2D-AF3E-4378-92ED-82CE0A3E377E}"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a:t>
            </a:fld>
            <a:endParaRPr lang="fr-FR" dirty="0"/>
          </a:p>
        </p:txBody>
      </p:sp>
      <p:sp>
        <p:nvSpPr>
          <p:cNvPr id="4" name="Rectangle 3"/>
          <p:cNvSpPr/>
          <p:nvPr/>
        </p:nvSpPr>
        <p:spPr>
          <a:xfrm>
            <a:off x="800463" y="4011910"/>
            <a:ext cx="7543072" cy="459593"/>
          </a:xfrm>
          <a:prstGeom prst="rect">
            <a:avLst/>
          </a:prstGeom>
          <a:noFill/>
          <a:ln>
            <a:solidFill>
              <a:srgbClr val="0C50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r>
              <a:rPr lang="fr-FR" sz="1400" dirty="0">
                <a:solidFill>
                  <a:srgbClr val="3D566E"/>
                </a:solidFill>
              </a:rPr>
              <a:t>Quelques rares formations </a:t>
            </a:r>
            <a:r>
              <a:rPr lang="fr-FR" sz="1400" dirty="0" smtClean="0">
                <a:solidFill>
                  <a:srgbClr val="3D566E"/>
                </a:solidFill>
              </a:rPr>
              <a:t>privées </a:t>
            </a:r>
            <a:r>
              <a:rPr lang="fr-FR" sz="1400" dirty="0">
                <a:solidFill>
                  <a:srgbClr val="3D566E"/>
                </a:solidFill>
              </a:rPr>
              <a:t>ne sont pas présentes sur Parcoursup </a:t>
            </a:r>
          </a:p>
          <a:p>
            <a:pPr marL="0" lvl="2"/>
            <a:r>
              <a:rPr lang="fr-FR" sz="1400" dirty="0">
                <a:solidFill>
                  <a:srgbClr val="FF0000"/>
                </a:solidFill>
              </a:rPr>
              <a:t>&gt;</a:t>
            </a:r>
            <a:r>
              <a:rPr lang="fr-FR" sz="1400" dirty="0">
                <a:solidFill>
                  <a:srgbClr val="3D566E"/>
                </a:solidFill>
              </a:rPr>
              <a:t> Contacter directement ces </a:t>
            </a:r>
            <a:r>
              <a:rPr lang="fr-FR" sz="1400" dirty="0" smtClean="0">
                <a:solidFill>
                  <a:srgbClr val="3D566E"/>
                </a:solidFill>
              </a:rPr>
              <a:t>établissements pour connaitre les modalités de candidature</a:t>
            </a:r>
            <a:endParaRPr lang="fr-FR" sz="1400" dirty="0">
              <a:solidFill>
                <a:srgbClr val="3D566E"/>
              </a:solidFill>
            </a:endParaRPr>
          </a:p>
        </p:txBody>
      </p:sp>
    </p:spTree>
    <p:extLst>
      <p:ext uri="{BB962C8B-B14F-4D97-AF65-F5344CB8AC3E}">
        <p14:creationId xmlns:p14="http://schemas.microsoft.com/office/powerpoint/2010/main" xmlns="" val="12057550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dirty="0" smtClean="0"/>
              <a:t>LES NOUVELLES FORMATIONS SUR PARCOURSUP </a:t>
            </a:r>
            <a:endParaRPr lang="fr-FR" sz="2400" dirty="0"/>
          </a:p>
        </p:txBody>
      </p:sp>
      <p:sp>
        <p:nvSpPr>
          <p:cNvPr id="3" name="Espace réservé du contenu 2"/>
          <p:cNvSpPr>
            <a:spLocks noGrp="1"/>
          </p:cNvSpPr>
          <p:nvPr>
            <p:ph sz="quarter" idx="14"/>
          </p:nvPr>
        </p:nvSpPr>
        <p:spPr>
          <a:xfrm>
            <a:off x="344983" y="1640865"/>
            <a:ext cx="8424000" cy="2574000"/>
          </a:xfrm>
        </p:spPr>
        <p:txBody>
          <a:bodyPr/>
          <a:lstStyle/>
          <a:p>
            <a:pPr marL="171450" lvl="0" indent="-171450">
              <a:buFont typeface="Arial" panose="020B0604020202020204" pitchFamily="34" charset="0"/>
              <a:buChar char="•"/>
            </a:pPr>
            <a:r>
              <a:rPr lang="fr-FR" sz="1600" b="1" dirty="0">
                <a:solidFill>
                  <a:srgbClr val="F28E65"/>
                </a:solidFill>
              </a:rPr>
              <a:t>Les </a:t>
            </a:r>
            <a:r>
              <a:rPr lang="fr-FR" sz="1600" b="1" dirty="0" smtClean="0">
                <a:solidFill>
                  <a:srgbClr val="F28E65"/>
                </a:solidFill>
              </a:rPr>
              <a:t>quatre </a:t>
            </a:r>
            <a:r>
              <a:rPr lang="fr-FR" sz="1600" b="1" dirty="0">
                <a:solidFill>
                  <a:srgbClr val="F28E65"/>
                </a:solidFill>
              </a:rPr>
              <a:t>Écoles nationales vétérinaires françaises </a:t>
            </a:r>
            <a:r>
              <a:rPr lang="fr-FR" sz="1600" dirty="0"/>
              <a:t>(ENV) </a:t>
            </a:r>
          </a:p>
          <a:p>
            <a:pPr marL="171450" lvl="0" indent="-171450">
              <a:buFont typeface="Arial" panose="020B0604020202020204" pitchFamily="34" charset="0"/>
              <a:buChar char="•"/>
            </a:pPr>
            <a:r>
              <a:rPr lang="fr-FR" sz="1600" b="1" dirty="0">
                <a:solidFill>
                  <a:srgbClr val="F28E65"/>
                </a:solidFill>
              </a:rPr>
              <a:t>Les BUT </a:t>
            </a:r>
            <a:r>
              <a:rPr lang="fr-FR" sz="1600" dirty="0"/>
              <a:t>qui remplacent les DUT </a:t>
            </a:r>
            <a:r>
              <a:rPr lang="fr-FR" sz="1600" dirty="0" smtClean="0"/>
              <a:t>(24 spécialités inchangées)</a:t>
            </a:r>
          </a:p>
          <a:p>
            <a:pPr marL="171450" lvl="0" indent="-171450">
              <a:buFont typeface="Arial" panose="020B0604020202020204" pitchFamily="34" charset="0"/>
              <a:buChar char="•"/>
            </a:pPr>
            <a:r>
              <a:rPr lang="fr-FR" sz="1600" b="1" dirty="0">
                <a:solidFill>
                  <a:srgbClr val="F28E65"/>
                </a:solidFill>
              </a:rPr>
              <a:t>Les classes préparatoires </a:t>
            </a:r>
            <a:r>
              <a:rPr lang="fr-FR" sz="1600" dirty="0"/>
              <a:t>: Mathématiques, physique, ingénierie, informatique (MP2I)  et Economique et commerciale voie générale (ECG)</a:t>
            </a:r>
          </a:p>
          <a:p>
            <a:pPr lvl="0"/>
            <a:endParaRPr lang="fr-FR" sz="1600" dirty="0" smtClean="0"/>
          </a:p>
          <a:p>
            <a:pPr lvl="0"/>
            <a:r>
              <a:rPr lang="fr-FR" sz="1800" dirty="0" smtClean="0"/>
              <a:t>Retrouvez </a:t>
            </a:r>
            <a:r>
              <a:rPr lang="fr-FR" sz="1800" dirty="0"/>
              <a:t>toutes les infos sur </a:t>
            </a:r>
            <a:r>
              <a:rPr lang="fr-FR" sz="1800" dirty="0" smtClean="0"/>
              <a:t>ces formations sur </a:t>
            </a:r>
            <a:r>
              <a:rPr lang="fr-FR" sz="1800" b="1" dirty="0"/>
              <a:t>Terminales2020-2021.fr </a:t>
            </a:r>
            <a:endParaRPr lang="fr-FR" sz="3600" b="1" dirty="0"/>
          </a:p>
          <a:p>
            <a:endParaRPr lang="fr-FR" dirty="0"/>
          </a:p>
        </p:txBody>
      </p:sp>
      <p:sp>
        <p:nvSpPr>
          <p:cNvPr id="5" name="Espace réservé de la date 4"/>
          <p:cNvSpPr>
            <a:spLocks noGrp="1"/>
          </p:cNvSpPr>
          <p:nvPr>
            <p:ph type="dt" sz="half" idx="10"/>
          </p:nvPr>
        </p:nvSpPr>
        <p:spPr/>
        <p:txBody>
          <a:bodyPr/>
          <a:lstStyle/>
          <a:p>
            <a:pPr algn="r"/>
            <a:fld id="{3F2B124A-79C4-4F46-9AAA-9A517D580563}"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a:t>
            </a:fld>
            <a:endParaRPr lang="fr-FR" dirty="0"/>
          </a:p>
        </p:txBody>
      </p:sp>
    </p:spTree>
    <p:extLst>
      <p:ext uri="{BB962C8B-B14F-4D97-AF65-F5344CB8AC3E}">
        <p14:creationId xmlns:p14="http://schemas.microsoft.com/office/powerpoint/2010/main" xmlns="" val="3949741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Focus sur les Parcours d’accès </a:t>
            </a:r>
            <a:br>
              <a:rPr lang="fr-FR" sz="2800" dirty="0" smtClean="0"/>
            </a:br>
            <a:r>
              <a:rPr lang="fr-FR" sz="2800" dirty="0" smtClean="0"/>
              <a:t>aux études de santé </a:t>
            </a:r>
            <a:endParaRPr lang="fr-FR" sz="2800" dirty="0"/>
          </a:p>
        </p:txBody>
      </p:sp>
      <p:sp>
        <p:nvSpPr>
          <p:cNvPr id="3" name="Espace réservé du texte 2"/>
          <p:cNvSpPr>
            <a:spLocks noGrp="1"/>
          </p:cNvSpPr>
          <p:nvPr>
            <p:ph type="body" sz="quarter" idx="13"/>
          </p:nvPr>
        </p:nvSpPr>
        <p:spPr>
          <a:xfrm>
            <a:off x="1463039" y="1005344"/>
            <a:ext cx="4311338" cy="1230186"/>
          </a:xfrm>
        </p:spPr>
        <p:txBody>
          <a:bodyPr>
            <a:normAutofit/>
          </a:bodyPr>
          <a:lstStyle/>
          <a:p>
            <a:pPr marL="0" lvl="1"/>
            <a:r>
              <a:rPr lang="fr-FR" sz="1800" b="1" dirty="0"/>
              <a:t> PASS ou L.AS : comment ça marche ?</a:t>
            </a:r>
          </a:p>
          <a:p>
            <a:pPr marL="0" lvl="1"/>
            <a:r>
              <a:rPr lang="fr-FR" sz="1800" b="1" dirty="0"/>
              <a:t> Comment choisir sur Parcoursup le parcours qui vous convient le mieux ?</a:t>
            </a:r>
          </a:p>
          <a:p>
            <a:endParaRPr lang="fr-FR" dirty="0" smtClean="0"/>
          </a:p>
        </p:txBody>
      </p:sp>
      <p:sp>
        <p:nvSpPr>
          <p:cNvPr id="5" name="Espace réservé du texte 2"/>
          <p:cNvSpPr txBox="1">
            <a:spLocks/>
          </p:cNvSpPr>
          <p:nvPr/>
        </p:nvSpPr>
        <p:spPr>
          <a:xfrm>
            <a:off x="1470464" y="2206206"/>
            <a:ext cx="2852155" cy="2086721"/>
          </a:xfrm>
          <a:prstGeom prst="rect">
            <a:avLst/>
          </a:prstGeom>
        </p:spPr>
        <p:txBody>
          <a:bodyPr vert="horz" lIns="68580" tIns="34290" rIns="68580" bIns="3429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342900">
              <a:buNone/>
            </a:pPr>
            <a:r>
              <a:rPr lang="fr-FR" sz="1800" b="1" dirty="0">
                <a:solidFill>
                  <a:srgbClr val="F28E65"/>
                </a:solidFill>
                <a:latin typeface="Calibri"/>
              </a:rPr>
              <a:t>Consultez sur Parcoursup.fr :</a:t>
            </a:r>
          </a:p>
          <a:p>
            <a:pPr marL="0" indent="0" defTabSz="342900">
              <a:buNone/>
            </a:pPr>
            <a:r>
              <a:rPr lang="fr-FR" sz="1800" b="1" dirty="0">
                <a:solidFill>
                  <a:srgbClr val="F28E65"/>
                </a:solidFill>
                <a:latin typeface="Calibri"/>
                <a:sym typeface="Wingdings" panose="05000000000000000000" pitchFamily="2" charset="2"/>
              </a:rPr>
              <a:t> </a:t>
            </a:r>
            <a:r>
              <a:rPr lang="fr-FR" sz="1800" b="1" dirty="0">
                <a:solidFill>
                  <a:srgbClr val="F28E65"/>
                </a:solidFill>
                <a:latin typeface="Calibri"/>
              </a:rPr>
              <a:t>Des exemples</a:t>
            </a:r>
          </a:p>
          <a:p>
            <a:pPr marL="0" indent="0" defTabSz="342900">
              <a:buNone/>
            </a:pPr>
            <a:r>
              <a:rPr lang="fr-FR" sz="1800" b="1" dirty="0">
                <a:solidFill>
                  <a:srgbClr val="F28E65"/>
                </a:solidFill>
                <a:latin typeface="Calibri"/>
                <a:sym typeface="Wingdings" panose="05000000000000000000" pitchFamily="2" charset="2"/>
              </a:rPr>
              <a:t> </a:t>
            </a:r>
            <a:r>
              <a:rPr lang="fr-FR" sz="1800" b="1" dirty="0">
                <a:solidFill>
                  <a:srgbClr val="F28E65"/>
                </a:solidFill>
                <a:latin typeface="Calibri"/>
              </a:rPr>
              <a:t>Une page d’information </a:t>
            </a:r>
            <a:r>
              <a:rPr lang="fr-FR" sz="1800" b="1" dirty="0">
                <a:solidFill>
                  <a:srgbClr val="F28E65"/>
                </a:solidFill>
                <a:latin typeface="Calibri"/>
                <a:sym typeface="Wingdings" panose="05000000000000000000" pitchFamily="2" charset="2"/>
              </a:rPr>
              <a:t> </a:t>
            </a:r>
            <a:r>
              <a:rPr lang="fr-FR" sz="1800" b="1" dirty="0">
                <a:solidFill>
                  <a:srgbClr val="F28E65"/>
                </a:solidFill>
                <a:latin typeface="Calibri"/>
              </a:rPr>
              <a:t>Une FAQ complète</a:t>
            </a:r>
            <a:endParaRPr lang="fr-FR" sz="1800" b="1" dirty="0">
              <a:latin typeface="Calibri"/>
            </a:endParaRPr>
          </a:p>
          <a:p>
            <a:pPr marL="0" indent="0" defTabSz="342900">
              <a:buNone/>
            </a:pPr>
            <a:endParaRPr lang="fr-FR" sz="1500" dirty="0">
              <a:latin typeface="Calibri"/>
            </a:endParaRPr>
          </a:p>
        </p:txBody>
      </p:sp>
      <p:pic>
        <p:nvPicPr>
          <p:cNvPr id="6" name="Imag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781802" y="843558"/>
            <a:ext cx="3189341" cy="4083653"/>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xmlns="" val="2984111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a:t>Focus sur les formations en apprentissage  </a:t>
            </a:r>
          </a:p>
        </p:txBody>
      </p:sp>
      <p:sp>
        <p:nvSpPr>
          <p:cNvPr id="3" name="Espace réservé du contenu 2"/>
          <p:cNvSpPr>
            <a:spLocks noGrp="1"/>
          </p:cNvSpPr>
          <p:nvPr>
            <p:ph sz="quarter" idx="14"/>
          </p:nvPr>
        </p:nvSpPr>
        <p:spPr>
          <a:xfrm>
            <a:off x="287523" y="1384733"/>
            <a:ext cx="8568952" cy="3024336"/>
          </a:xfrm>
        </p:spPr>
        <p:txBody>
          <a:bodyPr/>
          <a:lstStyle/>
          <a:p>
            <a:pPr lvl="0" algn="just"/>
            <a:r>
              <a:rPr lang="fr-FR" sz="1600" b="1" dirty="0"/>
              <a:t>F</a:t>
            </a:r>
            <a:r>
              <a:rPr lang="fr-FR" sz="1600" b="1" dirty="0" smtClean="0"/>
              <a:t>ormations </a:t>
            </a:r>
            <a:r>
              <a:rPr lang="fr-FR" sz="1600" b="1" dirty="0"/>
              <a:t>en apprentissage disponibles en STS, IUT, Mentions </a:t>
            </a:r>
            <a:r>
              <a:rPr lang="fr-FR" sz="1600" b="1" dirty="0" smtClean="0"/>
              <a:t>complémentaires…</a:t>
            </a:r>
            <a:endParaRPr lang="fr-FR" sz="1600" b="1" dirty="0"/>
          </a:p>
          <a:p>
            <a:pPr marL="285750" lvl="1" indent="-285750">
              <a:lnSpc>
                <a:spcPct val="110000"/>
              </a:lnSpc>
              <a:defRPr/>
            </a:pPr>
            <a:r>
              <a:rPr lang="fr-FR" sz="1600" b="1" dirty="0">
                <a:solidFill>
                  <a:srgbClr val="ED7454"/>
                </a:solidFill>
              </a:rPr>
              <a:t>Etre </a:t>
            </a:r>
            <a:r>
              <a:rPr lang="fr-FR" sz="1600" b="1" dirty="0" smtClean="0">
                <a:solidFill>
                  <a:srgbClr val="ED7454"/>
                </a:solidFill>
              </a:rPr>
              <a:t>étudiant apprenti </a:t>
            </a:r>
            <a:r>
              <a:rPr lang="fr-FR" sz="1600" b="1" dirty="0">
                <a:solidFill>
                  <a:srgbClr val="ED7454"/>
                </a:solidFill>
              </a:rPr>
              <a:t>c’est : </a:t>
            </a:r>
          </a:p>
          <a:p>
            <a:pPr marL="465455" lvl="2" indent="-285750">
              <a:lnSpc>
                <a:spcPct val="110000"/>
              </a:lnSpc>
              <a:buClr>
                <a:srgbClr val="0C5076"/>
              </a:buClr>
              <a:buFont typeface="Wingdings" panose="05000000000000000000" pitchFamily="2" charset="2"/>
              <a:buChar char="ü"/>
              <a:defRPr/>
            </a:pPr>
            <a:r>
              <a:rPr lang="fr-FR" sz="1500" b="1" dirty="0">
                <a:solidFill>
                  <a:srgbClr val="0C5076"/>
                </a:solidFill>
              </a:rPr>
              <a:t>Être étudiant et surtout salarié</a:t>
            </a:r>
            <a:endParaRPr lang="fr-FR" sz="1500" b="1" dirty="0">
              <a:solidFill>
                <a:srgbClr val="0C5076"/>
              </a:solidFill>
              <a:cs typeface="Arial"/>
            </a:endParaRPr>
          </a:p>
          <a:p>
            <a:pPr marL="465455" lvl="2" indent="-285750">
              <a:lnSpc>
                <a:spcPct val="110000"/>
              </a:lnSpc>
              <a:buClr>
                <a:srgbClr val="0C5076"/>
              </a:buClr>
              <a:buFont typeface="Wingdings" panose="05000000000000000000" pitchFamily="2" charset="2"/>
              <a:buChar char="ü"/>
              <a:defRPr/>
            </a:pPr>
            <a:r>
              <a:rPr lang="fr-FR" sz="1500" b="1" dirty="0">
                <a:solidFill>
                  <a:srgbClr val="0C5076"/>
                </a:solidFill>
              </a:rPr>
              <a:t>Alterner formation pratique chez un employeur et une formation théorique </a:t>
            </a:r>
            <a:r>
              <a:rPr lang="fr-FR" sz="1500" dirty="0">
                <a:solidFill>
                  <a:srgbClr val="0C5076"/>
                </a:solidFill>
              </a:rPr>
              <a:t>dans un établissement (ex : un centre de formation d’apprentis - CFA)</a:t>
            </a:r>
            <a:endParaRPr lang="fr-FR" sz="1500" b="1" dirty="0">
              <a:solidFill>
                <a:srgbClr val="0C5076"/>
              </a:solidFill>
              <a:cs typeface="Arial"/>
            </a:endParaRPr>
          </a:p>
          <a:p>
            <a:pPr marL="465455" lvl="2" indent="-285750">
              <a:lnSpc>
                <a:spcPct val="110000"/>
              </a:lnSpc>
              <a:buClr>
                <a:srgbClr val="0C5076"/>
              </a:buClr>
              <a:buFont typeface="Wingdings" panose="05000000000000000000" pitchFamily="2" charset="2"/>
              <a:buChar char="ü"/>
              <a:defRPr/>
            </a:pPr>
            <a:r>
              <a:rPr lang="fr-FR" sz="1500" b="1" dirty="0">
                <a:solidFill>
                  <a:srgbClr val="0C5076"/>
                </a:solidFill>
              </a:rPr>
              <a:t>Un </a:t>
            </a:r>
            <a:r>
              <a:rPr lang="fr-FR" sz="1500" b="1" dirty="0" smtClean="0">
                <a:solidFill>
                  <a:srgbClr val="0C5076"/>
                </a:solidFill>
              </a:rPr>
              <a:t>atout en </a:t>
            </a:r>
            <a:r>
              <a:rPr lang="fr-FR" sz="1500" b="1" dirty="0">
                <a:solidFill>
                  <a:srgbClr val="0C5076"/>
                </a:solidFill>
              </a:rPr>
              <a:t>fin de </a:t>
            </a:r>
            <a:r>
              <a:rPr lang="fr-FR" sz="1500" b="1" dirty="0" smtClean="0">
                <a:solidFill>
                  <a:srgbClr val="0C5076"/>
                </a:solidFill>
              </a:rPr>
              <a:t>formation pour trouver du travail </a:t>
            </a:r>
            <a:r>
              <a:rPr lang="fr-FR" sz="1500" b="1" dirty="0">
                <a:solidFill>
                  <a:srgbClr val="0C5076"/>
                </a:solidFill>
              </a:rPr>
              <a:t>et s’insérer durablement </a:t>
            </a:r>
            <a:endParaRPr lang="fr-FR" sz="1500" b="1" dirty="0">
              <a:solidFill>
                <a:srgbClr val="0C5076"/>
              </a:solidFill>
              <a:cs typeface="Arial"/>
            </a:endParaRPr>
          </a:p>
          <a:p>
            <a:pPr marL="285750" lvl="1" indent="-285750">
              <a:lnSpc>
                <a:spcPct val="110000"/>
              </a:lnSpc>
              <a:defRPr/>
            </a:pPr>
            <a:r>
              <a:rPr lang="fr-FR" sz="1600" b="1" dirty="0">
                <a:solidFill>
                  <a:srgbClr val="ED7454"/>
                </a:solidFill>
              </a:rPr>
              <a:t>L’apprenti doit signer un contrat d’apprentissage avec un employeur</a:t>
            </a:r>
            <a:endParaRPr lang="fr-FR" sz="1600" b="1" dirty="0">
              <a:solidFill>
                <a:srgbClr val="ED7454"/>
              </a:solidFill>
              <a:cs typeface="Arial"/>
            </a:endParaRPr>
          </a:p>
          <a:p>
            <a:pPr marL="285750" lvl="1" indent="-285750">
              <a:lnSpc>
                <a:spcPct val="110000"/>
              </a:lnSpc>
              <a:defRPr/>
            </a:pPr>
            <a:r>
              <a:rPr lang="fr-FR" sz="1600" b="1" dirty="0">
                <a:solidFill>
                  <a:srgbClr val="ED7454"/>
                </a:solidFill>
              </a:rPr>
              <a:t>Les établissements (CFA) accompagnent leurs candidats pour trouver un employeur</a:t>
            </a:r>
            <a:endParaRPr lang="fr-FR" sz="4000" b="1" dirty="0"/>
          </a:p>
          <a:p>
            <a:endParaRPr lang="fr-FR" sz="1100" dirty="0"/>
          </a:p>
        </p:txBody>
      </p:sp>
      <p:sp>
        <p:nvSpPr>
          <p:cNvPr id="5" name="Espace réservé de la date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2B124A-79C4-4F46-9AAA-9A517D580563}" type="datetime1">
              <a:rPr kumimoji="0" lang="fr-FR" sz="750" b="0" i="0" u="none" strike="noStrike" kern="1200" cap="all"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11/01/2021</a:t>
            </a:fld>
            <a:endParaRPr kumimoji="0" lang="fr-FR" sz="750" b="0" i="0" u="none" strike="noStrike" kern="1200" cap="all" spc="0" normalizeH="0" baseline="0" noProof="0">
              <a:ln>
                <a:noFill/>
              </a:ln>
              <a:solidFill>
                <a:srgbClr val="000000"/>
              </a:solidFill>
              <a:effectLst/>
              <a:uLnTx/>
              <a:uFillTx/>
              <a:latin typeface="Arial"/>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6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600" b="0" i="0" u="none" strike="noStrike" kern="1200" cap="none" spc="0" normalizeH="0" baseline="0" noProof="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xmlns="" val="7924954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BC6F468-705E-4774-9869-C5F1E6C2DE4E}" type="datetime1">
              <a:rPr lang="fr-FR" cap="all" smtClean="0"/>
              <a:pPr algn="r"/>
              <a:t>11/01/2021</a:t>
            </a:fld>
            <a:endParaRPr lang="fr-FR" cap="all"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245071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1508</TotalTime>
  <Words>2217</Words>
  <Application>Microsoft Office PowerPoint</Application>
  <PresentationFormat>Affichage à l'écran (16:9)</PresentationFormat>
  <Paragraphs>305</Paragraphs>
  <Slides>32</Slides>
  <Notes>4</Notes>
  <HiddenSlides>0</HiddenSlides>
  <MMClips>0</MMClips>
  <ScaleCrop>false</ScaleCrop>
  <HeadingPairs>
    <vt:vector size="4" baseType="variant">
      <vt:variant>
        <vt:lpstr>Thème</vt:lpstr>
      </vt:variant>
      <vt:variant>
        <vt:i4>2</vt:i4>
      </vt:variant>
      <vt:variant>
        <vt:lpstr>Titres des diapositives</vt:lpstr>
      </vt:variant>
      <vt:variant>
        <vt:i4>32</vt:i4>
      </vt:variant>
    </vt:vector>
  </HeadingPairs>
  <TitlesOfParts>
    <vt:vector size="34" baseType="lpstr">
      <vt:lpstr>OPÉRATEURS</vt:lpstr>
      <vt:lpstr>pages de contenus</vt:lpstr>
      <vt:lpstr>w</vt:lpstr>
      <vt:lpstr>Diapositive 2</vt:lpstr>
      <vt:lpstr>Diapositive 3</vt:lpstr>
      <vt:lpstr>Consolider son projet d’orientation </vt:lpstr>
      <vt:lpstr>LES FORMATIONS ACCESSIBLES SUR PARCOURSUP </vt:lpstr>
      <vt:lpstr>LES NOUVELLES FORMATIONS SUR PARCOURSUP </vt:lpstr>
      <vt:lpstr>Focus sur les Parcours d’accès  aux études de santé </vt:lpstr>
      <vt:lpstr>Focus sur les formations en apprentissage  </vt:lpstr>
      <vt:lpstr>Diapositive 9</vt:lpstr>
      <vt:lpstr>S’INSCRIRE SUR PARCOURSUP </vt:lpstr>
      <vt:lpstr>FORMULER DES VŒUX  </vt:lpstr>
      <vt:lpstr>LES VŒUX MULTIPLES  Pour élargir les possibilités, les lycéens peuvent faire des vœux multiples pour certaines formations      </vt:lpstr>
      <vt:lpstr>LES VŒUX MULTIPLES </vt:lpstr>
      <vt:lpstr>LES VŒUX MULTIPLES</vt:lpstr>
      <vt:lpstr>La demande de césure : mode d’emploi </vt:lpstr>
      <vt:lpstr>Diapositive 16</vt:lpstr>
      <vt:lpstr>Finaliser son dossier et confirmer vos vœux </vt:lpstr>
      <vt:lpstr>La rubrique « préférence et autres projets »</vt:lpstr>
      <vt:lpstr>La rubrique « Activités et centre d’intérêts » </vt:lpstr>
      <vt:lpstr>L’attestation de passation du questionnaire pour les vœux en licence de droit et sciences </vt:lpstr>
      <vt:lpstr>La fiche avenir renseignée par le lycée </vt:lpstr>
      <vt:lpstr>Récapitulatif des éléments transmis à chaque formation</vt:lpstr>
      <vt:lpstr>Etape 3 : consulter les réponses des formations et faire ses choix </vt:lpstr>
      <vt:lpstr>Diapositive 24</vt:lpstr>
      <vt:lpstr>LA PHASE D’ADMISSION PRINCIPALE 27 MAI AU 16 JUILLET   </vt:lpstr>
      <vt:lpstr>Les réponses des formations et les choix des candidats  </vt:lpstr>
      <vt:lpstr>Comment répondre aux propositions d’admission ? (1/3)  </vt:lpstr>
      <vt:lpstr>Comment répondre aux propositions d’admission ? (2/3)  </vt:lpstr>
      <vt:lpstr>Comment répondre aux propositions d’admission ? (3/3)  </vt:lpstr>
      <vt:lpstr>UN ACCOMPAGNEMENT DE MAI A SEPTEMBRE </vt:lpstr>
      <vt:lpstr>DES SERVICES ET DES CONSEILLERS TOUT AU LONG DE LA PROCEDURE </vt:lpstr>
      <vt:lpstr>Conseils </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anegrello</cp:lastModifiedBy>
  <cp:revision>117</cp:revision>
  <dcterms:created xsi:type="dcterms:W3CDTF">2020-10-27T08:44:50Z</dcterms:created>
  <dcterms:modified xsi:type="dcterms:W3CDTF">2021-01-11T19:23:37Z</dcterms:modified>
</cp:coreProperties>
</file>